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8" d="100"/>
          <a:sy n="58" d="100"/>
        </p:scale>
        <p:origin x="98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940AB-6C95-99C1-D43B-59E23115AB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6653E10-7877-18BC-D022-DFE65E0416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25A796F-4F4A-7929-EFEC-AA238C36A6C1}"/>
              </a:ext>
            </a:extLst>
          </p:cNvPr>
          <p:cNvSpPr>
            <a:spLocks noGrp="1"/>
          </p:cNvSpPr>
          <p:nvPr>
            <p:ph type="dt" sz="half" idx="10"/>
          </p:nvPr>
        </p:nvSpPr>
        <p:spPr/>
        <p:txBody>
          <a:bodyPr/>
          <a:lstStyle/>
          <a:p>
            <a:fld id="{D1CAEB3D-C3B7-4A55-861C-B05ADD94062E}" type="datetimeFigureOut">
              <a:rPr lang="en-GB" smtClean="0"/>
              <a:t>20/11/2022</a:t>
            </a:fld>
            <a:endParaRPr lang="en-GB"/>
          </a:p>
        </p:txBody>
      </p:sp>
      <p:sp>
        <p:nvSpPr>
          <p:cNvPr id="5" name="Footer Placeholder 4">
            <a:extLst>
              <a:ext uri="{FF2B5EF4-FFF2-40B4-BE49-F238E27FC236}">
                <a16:creationId xmlns:a16="http://schemas.microsoft.com/office/drawing/2014/main" id="{3B628B6C-FDEC-0D94-AC60-55A141F19D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9E315C-7BC0-0BB3-2962-3D7B78E41ACD}"/>
              </a:ext>
            </a:extLst>
          </p:cNvPr>
          <p:cNvSpPr>
            <a:spLocks noGrp="1"/>
          </p:cNvSpPr>
          <p:nvPr>
            <p:ph type="sldNum" sz="quarter" idx="12"/>
          </p:nvPr>
        </p:nvSpPr>
        <p:spPr/>
        <p:txBody>
          <a:bodyPr/>
          <a:lstStyle/>
          <a:p>
            <a:fld id="{E359C81B-7705-4917-9D6B-154A5437CB3B}" type="slidenum">
              <a:rPr lang="en-GB" smtClean="0"/>
              <a:t>‹#›</a:t>
            </a:fld>
            <a:endParaRPr lang="en-GB"/>
          </a:p>
        </p:txBody>
      </p:sp>
    </p:spTree>
    <p:extLst>
      <p:ext uri="{BB962C8B-B14F-4D97-AF65-F5344CB8AC3E}">
        <p14:creationId xmlns:p14="http://schemas.microsoft.com/office/powerpoint/2010/main" val="2756277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D15A7-3E1C-AB9F-0BBF-6DC60D7F9C8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2DCE267-C4DC-34D8-7B79-8E8391417E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DECF57-198C-279C-7120-AA4362016DAB}"/>
              </a:ext>
            </a:extLst>
          </p:cNvPr>
          <p:cNvSpPr>
            <a:spLocks noGrp="1"/>
          </p:cNvSpPr>
          <p:nvPr>
            <p:ph type="dt" sz="half" idx="10"/>
          </p:nvPr>
        </p:nvSpPr>
        <p:spPr/>
        <p:txBody>
          <a:bodyPr/>
          <a:lstStyle/>
          <a:p>
            <a:fld id="{D1CAEB3D-C3B7-4A55-861C-B05ADD94062E}" type="datetimeFigureOut">
              <a:rPr lang="en-GB" smtClean="0"/>
              <a:t>20/11/2022</a:t>
            </a:fld>
            <a:endParaRPr lang="en-GB"/>
          </a:p>
        </p:txBody>
      </p:sp>
      <p:sp>
        <p:nvSpPr>
          <p:cNvPr id="5" name="Footer Placeholder 4">
            <a:extLst>
              <a:ext uri="{FF2B5EF4-FFF2-40B4-BE49-F238E27FC236}">
                <a16:creationId xmlns:a16="http://schemas.microsoft.com/office/drawing/2014/main" id="{63F2C2E6-FF9B-E12D-832D-062954500C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CC72E9-4CF4-FA7E-5293-AD8FC87014EC}"/>
              </a:ext>
            </a:extLst>
          </p:cNvPr>
          <p:cNvSpPr>
            <a:spLocks noGrp="1"/>
          </p:cNvSpPr>
          <p:nvPr>
            <p:ph type="sldNum" sz="quarter" idx="12"/>
          </p:nvPr>
        </p:nvSpPr>
        <p:spPr/>
        <p:txBody>
          <a:bodyPr/>
          <a:lstStyle/>
          <a:p>
            <a:fld id="{E359C81B-7705-4917-9D6B-154A5437CB3B}" type="slidenum">
              <a:rPr lang="en-GB" smtClean="0"/>
              <a:t>‹#›</a:t>
            </a:fld>
            <a:endParaRPr lang="en-GB"/>
          </a:p>
        </p:txBody>
      </p:sp>
    </p:spTree>
    <p:extLst>
      <p:ext uri="{BB962C8B-B14F-4D97-AF65-F5344CB8AC3E}">
        <p14:creationId xmlns:p14="http://schemas.microsoft.com/office/powerpoint/2010/main" val="4100475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CA1199-A993-F787-AC67-5C52E843CA9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547D93B-E068-2428-483F-FEC3ACC89B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2F3B20-E1C7-B5AC-52C5-4276088B5E4D}"/>
              </a:ext>
            </a:extLst>
          </p:cNvPr>
          <p:cNvSpPr>
            <a:spLocks noGrp="1"/>
          </p:cNvSpPr>
          <p:nvPr>
            <p:ph type="dt" sz="half" idx="10"/>
          </p:nvPr>
        </p:nvSpPr>
        <p:spPr/>
        <p:txBody>
          <a:bodyPr/>
          <a:lstStyle/>
          <a:p>
            <a:fld id="{D1CAEB3D-C3B7-4A55-861C-B05ADD94062E}" type="datetimeFigureOut">
              <a:rPr lang="en-GB" smtClean="0"/>
              <a:t>20/11/2022</a:t>
            </a:fld>
            <a:endParaRPr lang="en-GB"/>
          </a:p>
        </p:txBody>
      </p:sp>
      <p:sp>
        <p:nvSpPr>
          <p:cNvPr id="5" name="Footer Placeholder 4">
            <a:extLst>
              <a:ext uri="{FF2B5EF4-FFF2-40B4-BE49-F238E27FC236}">
                <a16:creationId xmlns:a16="http://schemas.microsoft.com/office/drawing/2014/main" id="{B94FBB9D-69F2-E1A9-5E8D-0B32E2C92E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EDAB48-B8A3-4FC7-6D1A-57C4E9CC27D1}"/>
              </a:ext>
            </a:extLst>
          </p:cNvPr>
          <p:cNvSpPr>
            <a:spLocks noGrp="1"/>
          </p:cNvSpPr>
          <p:nvPr>
            <p:ph type="sldNum" sz="quarter" idx="12"/>
          </p:nvPr>
        </p:nvSpPr>
        <p:spPr/>
        <p:txBody>
          <a:bodyPr/>
          <a:lstStyle/>
          <a:p>
            <a:fld id="{E359C81B-7705-4917-9D6B-154A5437CB3B}" type="slidenum">
              <a:rPr lang="en-GB" smtClean="0"/>
              <a:t>‹#›</a:t>
            </a:fld>
            <a:endParaRPr lang="en-GB"/>
          </a:p>
        </p:txBody>
      </p:sp>
    </p:spTree>
    <p:extLst>
      <p:ext uri="{BB962C8B-B14F-4D97-AF65-F5344CB8AC3E}">
        <p14:creationId xmlns:p14="http://schemas.microsoft.com/office/powerpoint/2010/main" val="84104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6DF49-A168-0887-0F91-6B45A22103D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B557D72-3A58-A01A-251E-D0294C93E2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9D6EEBB-6877-E5BC-CF07-57599E21C685}"/>
              </a:ext>
            </a:extLst>
          </p:cNvPr>
          <p:cNvSpPr>
            <a:spLocks noGrp="1"/>
          </p:cNvSpPr>
          <p:nvPr>
            <p:ph type="dt" sz="half" idx="10"/>
          </p:nvPr>
        </p:nvSpPr>
        <p:spPr/>
        <p:txBody>
          <a:bodyPr/>
          <a:lstStyle/>
          <a:p>
            <a:fld id="{D1CAEB3D-C3B7-4A55-861C-B05ADD94062E}" type="datetimeFigureOut">
              <a:rPr lang="en-GB" smtClean="0"/>
              <a:t>20/11/2022</a:t>
            </a:fld>
            <a:endParaRPr lang="en-GB"/>
          </a:p>
        </p:txBody>
      </p:sp>
      <p:sp>
        <p:nvSpPr>
          <p:cNvPr id="5" name="Footer Placeholder 4">
            <a:extLst>
              <a:ext uri="{FF2B5EF4-FFF2-40B4-BE49-F238E27FC236}">
                <a16:creationId xmlns:a16="http://schemas.microsoft.com/office/drawing/2014/main" id="{9EB33ECD-0787-A848-5949-9A7EDE724E3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85F019-F952-21A4-6D73-2A7035E8D775}"/>
              </a:ext>
            </a:extLst>
          </p:cNvPr>
          <p:cNvSpPr>
            <a:spLocks noGrp="1"/>
          </p:cNvSpPr>
          <p:nvPr>
            <p:ph type="sldNum" sz="quarter" idx="12"/>
          </p:nvPr>
        </p:nvSpPr>
        <p:spPr/>
        <p:txBody>
          <a:bodyPr/>
          <a:lstStyle/>
          <a:p>
            <a:fld id="{E359C81B-7705-4917-9D6B-154A5437CB3B}" type="slidenum">
              <a:rPr lang="en-GB" smtClean="0"/>
              <a:t>‹#›</a:t>
            </a:fld>
            <a:endParaRPr lang="en-GB"/>
          </a:p>
        </p:txBody>
      </p:sp>
    </p:spTree>
    <p:extLst>
      <p:ext uri="{BB962C8B-B14F-4D97-AF65-F5344CB8AC3E}">
        <p14:creationId xmlns:p14="http://schemas.microsoft.com/office/powerpoint/2010/main" val="2187216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FE235-A8CD-8AB8-68DB-0B93086E4E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5F921B5-E252-0EB8-AA7C-8F22E95313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B1F8A7-096D-9195-C2AB-81258D5B919A}"/>
              </a:ext>
            </a:extLst>
          </p:cNvPr>
          <p:cNvSpPr>
            <a:spLocks noGrp="1"/>
          </p:cNvSpPr>
          <p:nvPr>
            <p:ph type="dt" sz="half" idx="10"/>
          </p:nvPr>
        </p:nvSpPr>
        <p:spPr/>
        <p:txBody>
          <a:bodyPr/>
          <a:lstStyle/>
          <a:p>
            <a:fld id="{D1CAEB3D-C3B7-4A55-861C-B05ADD94062E}" type="datetimeFigureOut">
              <a:rPr lang="en-GB" smtClean="0"/>
              <a:t>20/11/2022</a:t>
            </a:fld>
            <a:endParaRPr lang="en-GB"/>
          </a:p>
        </p:txBody>
      </p:sp>
      <p:sp>
        <p:nvSpPr>
          <p:cNvPr id="5" name="Footer Placeholder 4">
            <a:extLst>
              <a:ext uri="{FF2B5EF4-FFF2-40B4-BE49-F238E27FC236}">
                <a16:creationId xmlns:a16="http://schemas.microsoft.com/office/drawing/2014/main" id="{A0B4492D-61C6-915C-EC1A-0AD49C67D8D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5F91CD-182F-B1C8-DC6B-1CC33093E113}"/>
              </a:ext>
            </a:extLst>
          </p:cNvPr>
          <p:cNvSpPr>
            <a:spLocks noGrp="1"/>
          </p:cNvSpPr>
          <p:nvPr>
            <p:ph type="sldNum" sz="quarter" idx="12"/>
          </p:nvPr>
        </p:nvSpPr>
        <p:spPr/>
        <p:txBody>
          <a:bodyPr/>
          <a:lstStyle/>
          <a:p>
            <a:fld id="{E359C81B-7705-4917-9D6B-154A5437CB3B}" type="slidenum">
              <a:rPr lang="en-GB" smtClean="0"/>
              <a:t>‹#›</a:t>
            </a:fld>
            <a:endParaRPr lang="en-GB"/>
          </a:p>
        </p:txBody>
      </p:sp>
    </p:spTree>
    <p:extLst>
      <p:ext uri="{BB962C8B-B14F-4D97-AF65-F5344CB8AC3E}">
        <p14:creationId xmlns:p14="http://schemas.microsoft.com/office/powerpoint/2010/main" val="2648788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4FDEA-E916-94F7-1F37-AC6E91CBA6E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4A84FB-1B9F-8CBB-A679-BF194755DD4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FF8F8D9-A531-6193-CC8D-556D72008D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D780717-B8A8-5F74-F3F1-2CE964CFD2C8}"/>
              </a:ext>
            </a:extLst>
          </p:cNvPr>
          <p:cNvSpPr>
            <a:spLocks noGrp="1"/>
          </p:cNvSpPr>
          <p:nvPr>
            <p:ph type="dt" sz="half" idx="10"/>
          </p:nvPr>
        </p:nvSpPr>
        <p:spPr/>
        <p:txBody>
          <a:bodyPr/>
          <a:lstStyle/>
          <a:p>
            <a:fld id="{D1CAEB3D-C3B7-4A55-861C-B05ADD94062E}" type="datetimeFigureOut">
              <a:rPr lang="en-GB" smtClean="0"/>
              <a:t>20/11/2022</a:t>
            </a:fld>
            <a:endParaRPr lang="en-GB"/>
          </a:p>
        </p:txBody>
      </p:sp>
      <p:sp>
        <p:nvSpPr>
          <p:cNvPr id="6" name="Footer Placeholder 5">
            <a:extLst>
              <a:ext uri="{FF2B5EF4-FFF2-40B4-BE49-F238E27FC236}">
                <a16:creationId xmlns:a16="http://schemas.microsoft.com/office/drawing/2014/main" id="{C6DF1DB9-919F-1812-571B-7C3BFEB7A0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C77023F-16F3-32E1-C5B3-3FE36E1F85E8}"/>
              </a:ext>
            </a:extLst>
          </p:cNvPr>
          <p:cNvSpPr>
            <a:spLocks noGrp="1"/>
          </p:cNvSpPr>
          <p:nvPr>
            <p:ph type="sldNum" sz="quarter" idx="12"/>
          </p:nvPr>
        </p:nvSpPr>
        <p:spPr/>
        <p:txBody>
          <a:bodyPr/>
          <a:lstStyle/>
          <a:p>
            <a:fld id="{E359C81B-7705-4917-9D6B-154A5437CB3B}" type="slidenum">
              <a:rPr lang="en-GB" smtClean="0"/>
              <a:t>‹#›</a:t>
            </a:fld>
            <a:endParaRPr lang="en-GB"/>
          </a:p>
        </p:txBody>
      </p:sp>
    </p:spTree>
    <p:extLst>
      <p:ext uri="{BB962C8B-B14F-4D97-AF65-F5344CB8AC3E}">
        <p14:creationId xmlns:p14="http://schemas.microsoft.com/office/powerpoint/2010/main" val="3031940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B953F-FEC3-D225-EC9F-2D20D8C96CE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4905CB7-401D-E6D0-EDED-4291748DC7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98976C-B32A-5F4E-FF04-09A4FB6AF4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80F1764-17BF-6E41-633C-A68F57E926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0C87D75-D13C-8D74-ED5F-5287E02F2E2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0C0D474-B075-0B1E-DD92-3FA8F3171FE4}"/>
              </a:ext>
            </a:extLst>
          </p:cNvPr>
          <p:cNvSpPr>
            <a:spLocks noGrp="1"/>
          </p:cNvSpPr>
          <p:nvPr>
            <p:ph type="dt" sz="half" idx="10"/>
          </p:nvPr>
        </p:nvSpPr>
        <p:spPr/>
        <p:txBody>
          <a:bodyPr/>
          <a:lstStyle/>
          <a:p>
            <a:fld id="{D1CAEB3D-C3B7-4A55-861C-B05ADD94062E}" type="datetimeFigureOut">
              <a:rPr lang="en-GB" smtClean="0"/>
              <a:t>20/11/2022</a:t>
            </a:fld>
            <a:endParaRPr lang="en-GB"/>
          </a:p>
        </p:txBody>
      </p:sp>
      <p:sp>
        <p:nvSpPr>
          <p:cNvPr id="8" name="Footer Placeholder 7">
            <a:extLst>
              <a:ext uri="{FF2B5EF4-FFF2-40B4-BE49-F238E27FC236}">
                <a16:creationId xmlns:a16="http://schemas.microsoft.com/office/drawing/2014/main" id="{A6B82F4E-28F0-5F8B-B1C7-41EC5CD7DD9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29FBDDE-F39B-A630-8ECF-BC439A281913}"/>
              </a:ext>
            </a:extLst>
          </p:cNvPr>
          <p:cNvSpPr>
            <a:spLocks noGrp="1"/>
          </p:cNvSpPr>
          <p:nvPr>
            <p:ph type="sldNum" sz="quarter" idx="12"/>
          </p:nvPr>
        </p:nvSpPr>
        <p:spPr/>
        <p:txBody>
          <a:bodyPr/>
          <a:lstStyle/>
          <a:p>
            <a:fld id="{E359C81B-7705-4917-9D6B-154A5437CB3B}" type="slidenum">
              <a:rPr lang="en-GB" smtClean="0"/>
              <a:t>‹#›</a:t>
            </a:fld>
            <a:endParaRPr lang="en-GB"/>
          </a:p>
        </p:txBody>
      </p:sp>
    </p:spTree>
    <p:extLst>
      <p:ext uri="{BB962C8B-B14F-4D97-AF65-F5344CB8AC3E}">
        <p14:creationId xmlns:p14="http://schemas.microsoft.com/office/powerpoint/2010/main" val="1732521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86696-8BA9-4167-5F4B-1E3F256EB28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2DCC850-B6D4-D015-9BE7-D51F670F4AA2}"/>
              </a:ext>
            </a:extLst>
          </p:cNvPr>
          <p:cNvSpPr>
            <a:spLocks noGrp="1"/>
          </p:cNvSpPr>
          <p:nvPr>
            <p:ph type="dt" sz="half" idx="10"/>
          </p:nvPr>
        </p:nvSpPr>
        <p:spPr/>
        <p:txBody>
          <a:bodyPr/>
          <a:lstStyle/>
          <a:p>
            <a:fld id="{D1CAEB3D-C3B7-4A55-861C-B05ADD94062E}" type="datetimeFigureOut">
              <a:rPr lang="en-GB" smtClean="0"/>
              <a:t>20/11/2022</a:t>
            </a:fld>
            <a:endParaRPr lang="en-GB"/>
          </a:p>
        </p:txBody>
      </p:sp>
      <p:sp>
        <p:nvSpPr>
          <p:cNvPr id="4" name="Footer Placeholder 3">
            <a:extLst>
              <a:ext uri="{FF2B5EF4-FFF2-40B4-BE49-F238E27FC236}">
                <a16:creationId xmlns:a16="http://schemas.microsoft.com/office/drawing/2014/main" id="{4644B96F-CC92-C731-4117-5854CFDF447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C0FB177-9F56-1802-E0CC-354437E26007}"/>
              </a:ext>
            </a:extLst>
          </p:cNvPr>
          <p:cNvSpPr>
            <a:spLocks noGrp="1"/>
          </p:cNvSpPr>
          <p:nvPr>
            <p:ph type="sldNum" sz="quarter" idx="12"/>
          </p:nvPr>
        </p:nvSpPr>
        <p:spPr/>
        <p:txBody>
          <a:bodyPr/>
          <a:lstStyle/>
          <a:p>
            <a:fld id="{E359C81B-7705-4917-9D6B-154A5437CB3B}" type="slidenum">
              <a:rPr lang="en-GB" smtClean="0"/>
              <a:t>‹#›</a:t>
            </a:fld>
            <a:endParaRPr lang="en-GB"/>
          </a:p>
        </p:txBody>
      </p:sp>
    </p:spTree>
    <p:extLst>
      <p:ext uri="{BB962C8B-B14F-4D97-AF65-F5344CB8AC3E}">
        <p14:creationId xmlns:p14="http://schemas.microsoft.com/office/powerpoint/2010/main" val="424387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7366A8-6B49-8A8F-6159-75D994EC2B6E}"/>
              </a:ext>
            </a:extLst>
          </p:cNvPr>
          <p:cNvSpPr>
            <a:spLocks noGrp="1"/>
          </p:cNvSpPr>
          <p:nvPr>
            <p:ph type="dt" sz="half" idx="10"/>
          </p:nvPr>
        </p:nvSpPr>
        <p:spPr/>
        <p:txBody>
          <a:bodyPr/>
          <a:lstStyle/>
          <a:p>
            <a:fld id="{D1CAEB3D-C3B7-4A55-861C-B05ADD94062E}" type="datetimeFigureOut">
              <a:rPr lang="en-GB" smtClean="0"/>
              <a:t>20/11/2022</a:t>
            </a:fld>
            <a:endParaRPr lang="en-GB"/>
          </a:p>
        </p:txBody>
      </p:sp>
      <p:sp>
        <p:nvSpPr>
          <p:cNvPr id="3" name="Footer Placeholder 2">
            <a:extLst>
              <a:ext uri="{FF2B5EF4-FFF2-40B4-BE49-F238E27FC236}">
                <a16:creationId xmlns:a16="http://schemas.microsoft.com/office/drawing/2014/main" id="{47A10880-4C31-003B-72C0-F78DAB55172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F49FFFB-D7B8-5761-E23D-73A385F848CF}"/>
              </a:ext>
            </a:extLst>
          </p:cNvPr>
          <p:cNvSpPr>
            <a:spLocks noGrp="1"/>
          </p:cNvSpPr>
          <p:nvPr>
            <p:ph type="sldNum" sz="quarter" idx="12"/>
          </p:nvPr>
        </p:nvSpPr>
        <p:spPr/>
        <p:txBody>
          <a:bodyPr/>
          <a:lstStyle/>
          <a:p>
            <a:fld id="{E359C81B-7705-4917-9D6B-154A5437CB3B}" type="slidenum">
              <a:rPr lang="en-GB" smtClean="0"/>
              <a:t>‹#›</a:t>
            </a:fld>
            <a:endParaRPr lang="en-GB"/>
          </a:p>
        </p:txBody>
      </p:sp>
    </p:spTree>
    <p:extLst>
      <p:ext uri="{BB962C8B-B14F-4D97-AF65-F5344CB8AC3E}">
        <p14:creationId xmlns:p14="http://schemas.microsoft.com/office/powerpoint/2010/main" val="3006191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B2F04-7157-6A8E-7A82-7BEBD581EA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63062D4-B437-71F5-FF98-ADC7489840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67308F1-1384-3D4D-03AF-C3D3E3ACD9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A261CC-43D1-9C33-435A-5B4ADDFC0EF2}"/>
              </a:ext>
            </a:extLst>
          </p:cNvPr>
          <p:cNvSpPr>
            <a:spLocks noGrp="1"/>
          </p:cNvSpPr>
          <p:nvPr>
            <p:ph type="dt" sz="half" idx="10"/>
          </p:nvPr>
        </p:nvSpPr>
        <p:spPr/>
        <p:txBody>
          <a:bodyPr/>
          <a:lstStyle/>
          <a:p>
            <a:fld id="{D1CAEB3D-C3B7-4A55-861C-B05ADD94062E}" type="datetimeFigureOut">
              <a:rPr lang="en-GB" smtClean="0"/>
              <a:t>20/11/2022</a:t>
            </a:fld>
            <a:endParaRPr lang="en-GB"/>
          </a:p>
        </p:txBody>
      </p:sp>
      <p:sp>
        <p:nvSpPr>
          <p:cNvPr id="6" name="Footer Placeholder 5">
            <a:extLst>
              <a:ext uri="{FF2B5EF4-FFF2-40B4-BE49-F238E27FC236}">
                <a16:creationId xmlns:a16="http://schemas.microsoft.com/office/drawing/2014/main" id="{AD263186-9A8D-73F5-94D9-8116F517972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000A0CD-3C2B-F9E2-638D-1780D646DF9B}"/>
              </a:ext>
            </a:extLst>
          </p:cNvPr>
          <p:cNvSpPr>
            <a:spLocks noGrp="1"/>
          </p:cNvSpPr>
          <p:nvPr>
            <p:ph type="sldNum" sz="quarter" idx="12"/>
          </p:nvPr>
        </p:nvSpPr>
        <p:spPr/>
        <p:txBody>
          <a:bodyPr/>
          <a:lstStyle/>
          <a:p>
            <a:fld id="{E359C81B-7705-4917-9D6B-154A5437CB3B}" type="slidenum">
              <a:rPr lang="en-GB" smtClean="0"/>
              <a:t>‹#›</a:t>
            </a:fld>
            <a:endParaRPr lang="en-GB"/>
          </a:p>
        </p:txBody>
      </p:sp>
    </p:spTree>
    <p:extLst>
      <p:ext uri="{BB962C8B-B14F-4D97-AF65-F5344CB8AC3E}">
        <p14:creationId xmlns:p14="http://schemas.microsoft.com/office/powerpoint/2010/main" val="3853668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19C8D-2D46-D202-B1A3-919999AC57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C086D76-EDE5-1412-0839-BFC18C94E0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ACCAA9F-BDE5-381C-90F4-5BD654932B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E50F39-F888-BB6F-B8B9-8CDAB188CD75}"/>
              </a:ext>
            </a:extLst>
          </p:cNvPr>
          <p:cNvSpPr>
            <a:spLocks noGrp="1"/>
          </p:cNvSpPr>
          <p:nvPr>
            <p:ph type="dt" sz="half" idx="10"/>
          </p:nvPr>
        </p:nvSpPr>
        <p:spPr/>
        <p:txBody>
          <a:bodyPr/>
          <a:lstStyle/>
          <a:p>
            <a:fld id="{D1CAEB3D-C3B7-4A55-861C-B05ADD94062E}" type="datetimeFigureOut">
              <a:rPr lang="en-GB" smtClean="0"/>
              <a:t>20/11/2022</a:t>
            </a:fld>
            <a:endParaRPr lang="en-GB"/>
          </a:p>
        </p:txBody>
      </p:sp>
      <p:sp>
        <p:nvSpPr>
          <p:cNvPr id="6" name="Footer Placeholder 5">
            <a:extLst>
              <a:ext uri="{FF2B5EF4-FFF2-40B4-BE49-F238E27FC236}">
                <a16:creationId xmlns:a16="http://schemas.microsoft.com/office/drawing/2014/main" id="{ADFE3A7E-64E8-8E65-1BB2-CB2B2DB7458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DD08AA1-18ED-3F87-2242-7A82068BA612}"/>
              </a:ext>
            </a:extLst>
          </p:cNvPr>
          <p:cNvSpPr>
            <a:spLocks noGrp="1"/>
          </p:cNvSpPr>
          <p:nvPr>
            <p:ph type="sldNum" sz="quarter" idx="12"/>
          </p:nvPr>
        </p:nvSpPr>
        <p:spPr/>
        <p:txBody>
          <a:bodyPr/>
          <a:lstStyle/>
          <a:p>
            <a:fld id="{E359C81B-7705-4917-9D6B-154A5437CB3B}" type="slidenum">
              <a:rPr lang="en-GB" smtClean="0"/>
              <a:t>‹#›</a:t>
            </a:fld>
            <a:endParaRPr lang="en-GB"/>
          </a:p>
        </p:txBody>
      </p:sp>
    </p:spTree>
    <p:extLst>
      <p:ext uri="{BB962C8B-B14F-4D97-AF65-F5344CB8AC3E}">
        <p14:creationId xmlns:p14="http://schemas.microsoft.com/office/powerpoint/2010/main" val="3529851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14C869-5310-7855-F0D9-C472726E73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6F6FD8E-BA88-A4C0-83BA-1A5E5A4AA7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E446282-85C4-17FD-AF6D-85A95E88BA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CAEB3D-C3B7-4A55-861C-B05ADD94062E}" type="datetimeFigureOut">
              <a:rPr lang="en-GB" smtClean="0"/>
              <a:t>20/11/2022</a:t>
            </a:fld>
            <a:endParaRPr lang="en-GB"/>
          </a:p>
        </p:txBody>
      </p:sp>
      <p:sp>
        <p:nvSpPr>
          <p:cNvPr id="5" name="Footer Placeholder 4">
            <a:extLst>
              <a:ext uri="{FF2B5EF4-FFF2-40B4-BE49-F238E27FC236}">
                <a16:creationId xmlns:a16="http://schemas.microsoft.com/office/drawing/2014/main" id="{D1A774FC-B79A-3033-9A21-D384D37EFC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298FA02-73E3-9EC7-4FD9-A636A2F95E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59C81B-7705-4917-9D6B-154A5437CB3B}" type="slidenum">
              <a:rPr lang="en-GB" smtClean="0"/>
              <a:t>‹#›</a:t>
            </a:fld>
            <a:endParaRPr lang="en-GB"/>
          </a:p>
        </p:txBody>
      </p:sp>
    </p:spTree>
    <p:extLst>
      <p:ext uri="{BB962C8B-B14F-4D97-AF65-F5344CB8AC3E}">
        <p14:creationId xmlns:p14="http://schemas.microsoft.com/office/powerpoint/2010/main" val="1880125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wcLReGnM8n8?feature=oembe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36mQFefBylM?feature=oembed" TargetMode="External"/><Relationship Id="rId4" Type="http://schemas.openxmlformats.org/officeDocument/2006/relationships/hyperlink" Target="https://www.youtube.com/watch?v=36mQFefByl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10100-5DDB-A1A2-F50B-3BAA20EBF2CF}"/>
              </a:ext>
            </a:extLst>
          </p:cNvPr>
          <p:cNvSpPr>
            <a:spLocks noGrp="1"/>
          </p:cNvSpPr>
          <p:nvPr>
            <p:ph type="ctrTitle"/>
          </p:nvPr>
        </p:nvSpPr>
        <p:spPr>
          <a:xfrm>
            <a:off x="1325697" y="615587"/>
            <a:ext cx="9144000" cy="2387600"/>
          </a:xfrm>
        </p:spPr>
        <p:txBody>
          <a:bodyPr/>
          <a:lstStyle/>
          <a:p>
            <a:r>
              <a:rPr lang="en-GB" b="1" dirty="0">
                <a:solidFill>
                  <a:srgbClr val="7030A0"/>
                </a:solidFill>
              </a:rPr>
              <a:t>Domestic Abuse </a:t>
            </a:r>
            <a:br>
              <a:rPr lang="en-GB" b="1" dirty="0">
                <a:solidFill>
                  <a:srgbClr val="7030A0"/>
                </a:solidFill>
              </a:rPr>
            </a:br>
            <a:r>
              <a:rPr lang="en-GB" b="1" dirty="0">
                <a:solidFill>
                  <a:srgbClr val="7030A0"/>
                </a:solidFill>
              </a:rPr>
              <a:t>Awareness</a:t>
            </a:r>
          </a:p>
        </p:txBody>
      </p:sp>
      <p:pic>
        <p:nvPicPr>
          <p:cNvPr id="4" name="Picture 3">
            <a:extLst>
              <a:ext uri="{FF2B5EF4-FFF2-40B4-BE49-F238E27FC236}">
                <a16:creationId xmlns:a16="http://schemas.microsoft.com/office/drawing/2014/main" id="{9C61DC8B-CFE2-F67F-6B9F-AF2C69EFDA14}"/>
              </a:ext>
            </a:extLst>
          </p:cNvPr>
          <p:cNvPicPr>
            <a:picLocks noChangeAspect="1"/>
          </p:cNvPicPr>
          <p:nvPr/>
        </p:nvPicPr>
        <p:blipFill>
          <a:blip r:embed="rId2"/>
          <a:stretch>
            <a:fillRect/>
          </a:stretch>
        </p:blipFill>
        <p:spPr>
          <a:xfrm>
            <a:off x="1325697" y="3429000"/>
            <a:ext cx="2876550" cy="2057400"/>
          </a:xfrm>
          <a:prstGeom prst="rect">
            <a:avLst/>
          </a:prstGeom>
        </p:spPr>
      </p:pic>
      <p:pic>
        <p:nvPicPr>
          <p:cNvPr id="8" name="Picture 7">
            <a:extLst>
              <a:ext uri="{FF2B5EF4-FFF2-40B4-BE49-F238E27FC236}">
                <a16:creationId xmlns:a16="http://schemas.microsoft.com/office/drawing/2014/main" id="{06B85B72-894D-D0B0-7E46-91FAFF77C031}"/>
              </a:ext>
            </a:extLst>
          </p:cNvPr>
          <p:cNvPicPr>
            <a:picLocks noChangeAspect="1"/>
          </p:cNvPicPr>
          <p:nvPr/>
        </p:nvPicPr>
        <p:blipFill>
          <a:blip r:embed="rId3"/>
          <a:stretch>
            <a:fillRect/>
          </a:stretch>
        </p:blipFill>
        <p:spPr>
          <a:xfrm>
            <a:off x="5233584" y="3515069"/>
            <a:ext cx="1838325" cy="2057400"/>
          </a:xfrm>
          <a:prstGeom prst="rect">
            <a:avLst/>
          </a:prstGeom>
        </p:spPr>
      </p:pic>
      <p:pic>
        <p:nvPicPr>
          <p:cNvPr id="9" name="Picture 8">
            <a:extLst>
              <a:ext uri="{FF2B5EF4-FFF2-40B4-BE49-F238E27FC236}">
                <a16:creationId xmlns:a16="http://schemas.microsoft.com/office/drawing/2014/main" id="{01E37D7C-593B-3C47-A6A5-AF18932038E2}"/>
              </a:ext>
            </a:extLst>
          </p:cNvPr>
          <p:cNvPicPr>
            <a:picLocks noChangeAspect="1"/>
          </p:cNvPicPr>
          <p:nvPr/>
        </p:nvPicPr>
        <p:blipFill>
          <a:blip r:embed="rId4"/>
          <a:stretch>
            <a:fillRect/>
          </a:stretch>
        </p:blipFill>
        <p:spPr>
          <a:xfrm>
            <a:off x="8208483" y="3429000"/>
            <a:ext cx="2229539" cy="2229539"/>
          </a:xfrm>
          <a:prstGeom prst="rect">
            <a:avLst/>
          </a:prstGeom>
        </p:spPr>
      </p:pic>
    </p:spTree>
    <p:extLst>
      <p:ext uri="{BB962C8B-B14F-4D97-AF65-F5344CB8AC3E}">
        <p14:creationId xmlns:p14="http://schemas.microsoft.com/office/powerpoint/2010/main" val="1506017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43413-CB7F-576D-F808-432BF0FCD959}"/>
              </a:ext>
            </a:extLst>
          </p:cNvPr>
          <p:cNvSpPr>
            <a:spLocks noGrp="1"/>
          </p:cNvSpPr>
          <p:nvPr>
            <p:ph type="title"/>
          </p:nvPr>
        </p:nvSpPr>
        <p:spPr/>
        <p:txBody>
          <a:bodyPr/>
          <a:lstStyle/>
          <a:p>
            <a:r>
              <a:rPr lang="en-GB" b="1" dirty="0">
                <a:solidFill>
                  <a:srgbClr val="7030A0"/>
                </a:solidFill>
              </a:rPr>
              <a:t>What is Domestic Abuse?</a:t>
            </a:r>
          </a:p>
        </p:txBody>
      </p:sp>
      <p:sp>
        <p:nvSpPr>
          <p:cNvPr id="3" name="Content Placeholder 2">
            <a:extLst>
              <a:ext uri="{FF2B5EF4-FFF2-40B4-BE49-F238E27FC236}">
                <a16:creationId xmlns:a16="http://schemas.microsoft.com/office/drawing/2014/main" id="{5F916175-0226-6C45-0D33-9998C5108EBB}"/>
              </a:ext>
            </a:extLst>
          </p:cNvPr>
          <p:cNvSpPr>
            <a:spLocks noGrp="1"/>
          </p:cNvSpPr>
          <p:nvPr>
            <p:ph idx="1"/>
          </p:nvPr>
        </p:nvSpPr>
        <p:spPr/>
        <p:txBody>
          <a:bodyPr>
            <a:normAutofit fontScale="92500"/>
          </a:bodyPr>
          <a:lstStyle/>
          <a:p>
            <a:pPr marL="0" indent="0" algn="ctr">
              <a:buNone/>
            </a:pPr>
            <a:r>
              <a:rPr lang="en-US" dirty="0"/>
              <a:t>Domestic abuse is sometimes called ‘domestic violence’ but it doesn’t have to involve physical harm. It can involve an adult threatening, bullying or hurting another adult in their family or who they’re in a relationship with. </a:t>
            </a:r>
          </a:p>
          <a:p>
            <a:pPr marL="0" indent="0" algn="ctr">
              <a:buNone/>
            </a:pPr>
            <a:endParaRPr lang="en-US" dirty="0"/>
          </a:p>
          <a:p>
            <a:pPr marL="0" indent="0" algn="ctr">
              <a:buNone/>
            </a:pPr>
            <a:r>
              <a:rPr lang="en-US" dirty="0"/>
              <a:t>Both men and women can be victims of Domestic Abuse but women are more likely to be victims. In 82% of Domestic Abuse cases that went to court in 2021 the victim was a woman and the perpetrator a man.</a:t>
            </a:r>
          </a:p>
          <a:p>
            <a:pPr marL="0" indent="0" algn="ctr">
              <a:buNone/>
            </a:pPr>
            <a:endParaRPr lang="en-US" dirty="0"/>
          </a:p>
          <a:p>
            <a:pPr marL="0" indent="0" algn="ctr">
              <a:buNone/>
            </a:pPr>
            <a:r>
              <a:rPr lang="en-US" dirty="0"/>
              <a:t>Young people can directly or indirectly experience domestic abuse too, as a result of the hurt that an adult is causing another adult in their family</a:t>
            </a:r>
            <a:endParaRPr lang="en-GB" dirty="0"/>
          </a:p>
        </p:txBody>
      </p:sp>
    </p:spTree>
    <p:extLst>
      <p:ext uri="{BB962C8B-B14F-4D97-AF65-F5344CB8AC3E}">
        <p14:creationId xmlns:p14="http://schemas.microsoft.com/office/powerpoint/2010/main" val="3248934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1625F-0BD7-4D2B-A854-16D925DBD6BA}"/>
              </a:ext>
            </a:extLst>
          </p:cNvPr>
          <p:cNvSpPr>
            <a:spLocks noGrp="1"/>
          </p:cNvSpPr>
          <p:nvPr>
            <p:ph type="title"/>
          </p:nvPr>
        </p:nvSpPr>
        <p:spPr/>
        <p:txBody>
          <a:bodyPr/>
          <a:lstStyle/>
          <a:p>
            <a:r>
              <a:rPr lang="en-GB" b="1" dirty="0">
                <a:solidFill>
                  <a:srgbClr val="7030A0"/>
                </a:solidFill>
              </a:rPr>
              <a:t>Forms of Domestic Abuse</a:t>
            </a:r>
          </a:p>
        </p:txBody>
      </p:sp>
      <p:pic>
        <p:nvPicPr>
          <p:cNvPr id="4" name="Online Media 3" title="What is domestic abuse?">
            <a:hlinkClick r:id="" action="ppaction://media"/>
            <a:extLst>
              <a:ext uri="{FF2B5EF4-FFF2-40B4-BE49-F238E27FC236}">
                <a16:creationId xmlns:a16="http://schemas.microsoft.com/office/drawing/2014/main" id="{2AA20934-3989-0628-D4D2-3DEE53E03AD2}"/>
              </a:ext>
            </a:extLst>
          </p:cNvPr>
          <p:cNvPicPr>
            <a:picLocks noRot="1" noChangeAspect="1"/>
          </p:cNvPicPr>
          <p:nvPr>
            <a:videoFile r:link="rId1"/>
          </p:nvPr>
        </p:nvPicPr>
        <p:blipFill>
          <a:blip r:embed="rId3"/>
          <a:stretch>
            <a:fillRect/>
          </a:stretch>
        </p:blipFill>
        <p:spPr>
          <a:xfrm>
            <a:off x="6093248" y="1426715"/>
            <a:ext cx="5769148" cy="4004570"/>
          </a:xfrm>
          <a:prstGeom prst="rect">
            <a:avLst/>
          </a:prstGeom>
        </p:spPr>
      </p:pic>
      <p:sp>
        <p:nvSpPr>
          <p:cNvPr id="5" name="TextBox 4">
            <a:extLst>
              <a:ext uri="{FF2B5EF4-FFF2-40B4-BE49-F238E27FC236}">
                <a16:creationId xmlns:a16="http://schemas.microsoft.com/office/drawing/2014/main" id="{111D10A9-C066-AE2F-290D-A12F087223D4}"/>
              </a:ext>
            </a:extLst>
          </p:cNvPr>
          <p:cNvSpPr txBox="1"/>
          <p:nvPr/>
        </p:nvSpPr>
        <p:spPr>
          <a:xfrm>
            <a:off x="1100770" y="1547469"/>
            <a:ext cx="4729908" cy="2862322"/>
          </a:xfrm>
          <a:prstGeom prst="rect">
            <a:avLst/>
          </a:prstGeom>
          <a:noFill/>
        </p:spPr>
        <p:txBody>
          <a:bodyPr wrap="square" rtlCol="0">
            <a:spAutoFit/>
          </a:bodyPr>
          <a:lstStyle/>
          <a:p>
            <a:pPr algn="just"/>
            <a:r>
              <a:rPr lang="en-US" dirty="0"/>
              <a:t>Domestic abuse can happen inside and outside of the home, it can happen over the phone or online using the internet or social media. It can happen in any relationship and in any family and can continue once a relationship is over.</a:t>
            </a:r>
          </a:p>
          <a:p>
            <a:pPr algn="just"/>
            <a:endParaRPr lang="en-US" dirty="0"/>
          </a:p>
          <a:p>
            <a:pPr algn="just"/>
            <a:r>
              <a:rPr lang="en-US" dirty="0"/>
              <a:t>Domestic abuse can take many different forms. Some of them are easier to identify than others.</a:t>
            </a:r>
          </a:p>
          <a:p>
            <a:pPr algn="just"/>
            <a:endParaRPr lang="en-US" dirty="0"/>
          </a:p>
          <a:p>
            <a:pPr algn="just"/>
            <a:r>
              <a:rPr lang="en-US" dirty="0"/>
              <a:t>Watch the clip and discuss the questions below. </a:t>
            </a:r>
            <a:endParaRPr lang="en-GB" dirty="0"/>
          </a:p>
        </p:txBody>
      </p:sp>
      <p:sp>
        <p:nvSpPr>
          <p:cNvPr id="7" name="Rectangle: Rounded Corners 6">
            <a:extLst>
              <a:ext uri="{FF2B5EF4-FFF2-40B4-BE49-F238E27FC236}">
                <a16:creationId xmlns:a16="http://schemas.microsoft.com/office/drawing/2014/main" id="{A7C496A0-5D80-9A18-1018-413B3401F664}"/>
              </a:ext>
            </a:extLst>
          </p:cNvPr>
          <p:cNvSpPr/>
          <p:nvPr/>
        </p:nvSpPr>
        <p:spPr>
          <a:xfrm>
            <a:off x="1710369" y="4621976"/>
            <a:ext cx="3668617" cy="1377109"/>
          </a:xfrm>
          <a:prstGeom prst="roundRect">
            <a:avLst/>
          </a:prstGeom>
          <a:solidFill>
            <a:srgbClr val="CC99FF">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a:p>
            <a:pPr algn="ctr"/>
            <a:endParaRPr lang="en-GB" b="1" dirty="0">
              <a:solidFill>
                <a:schemeClr val="tx1"/>
              </a:solidFill>
            </a:endParaRPr>
          </a:p>
          <a:p>
            <a:pPr algn="ctr"/>
            <a:r>
              <a:rPr lang="en-GB" b="1" dirty="0">
                <a:solidFill>
                  <a:schemeClr val="tx1"/>
                </a:solidFill>
              </a:rPr>
              <a:t>What forms can domestic abuse take?</a:t>
            </a:r>
          </a:p>
          <a:p>
            <a:pPr algn="ctr"/>
            <a:endParaRPr lang="en-GB" b="1" dirty="0">
              <a:solidFill>
                <a:schemeClr val="tx1"/>
              </a:solidFill>
            </a:endParaRPr>
          </a:p>
          <a:p>
            <a:pPr algn="ctr"/>
            <a:r>
              <a:rPr lang="en-GB" b="1" dirty="0">
                <a:solidFill>
                  <a:schemeClr val="tx1"/>
                </a:solidFill>
              </a:rPr>
              <a:t>Why are some forms of domestic abuse hard to identify?</a:t>
            </a:r>
          </a:p>
          <a:p>
            <a:pPr algn="ctr"/>
            <a:endParaRPr lang="en-GB" dirty="0"/>
          </a:p>
          <a:p>
            <a:pPr algn="ctr"/>
            <a:endParaRPr lang="en-GB" dirty="0"/>
          </a:p>
        </p:txBody>
      </p:sp>
    </p:spTree>
    <p:extLst>
      <p:ext uri="{BB962C8B-B14F-4D97-AF65-F5344CB8AC3E}">
        <p14:creationId xmlns:p14="http://schemas.microsoft.com/office/powerpoint/2010/main" val="1791846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13BE8-BE32-6ED3-B1D8-E02BAF2F7665}"/>
              </a:ext>
            </a:extLst>
          </p:cNvPr>
          <p:cNvSpPr>
            <a:spLocks noGrp="1"/>
          </p:cNvSpPr>
          <p:nvPr>
            <p:ph type="title"/>
          </p:nvPr>
        </p:nvSpPr>
        <p:spPr/>
        <p:txBody>
          <a:bodyPr/>
          <a:lstStyle/>
          <a:p>
            <a:r>
              <a:rPr lang="en-GB" b="1" dirty="0">
                <a:solidFill>
                  <a:srgbClr val="7030A0"/>
                </a:solidFill>
              </a:rPr>
              <a:t>Domestic Abuse and the law</a:t>
            </a:r>
          </a:p>
        </p:txBody>
      </p:sp>
      <p:sp>
        <p:nvSpPr>
          <p:cNvPr id="3" name="Content Placeholder 2">
            <a:extLst>
              <a:ext uri="{FF2B5EF4-FFF2-40B4-BE49-F238E27FC236}">
                <a16:creationId xmlns:a16="http://schemas.microsoft.com/office/drawing/2014/main" id="{058E53EC-C2E3-EF0D-B096-3F500AAE3383}"/>
              </a:ext>
            </a:extLst>
          </p:cNvPr>
          <p:cNvSpPr>
            <a:spLocks noGrp="1"/>
          </p:cNvSpPr>
          <p:nvPr>
            <p:ph idx="1"/>
          </p:nvPr>
        </p:nvSpPr>
        <p:spPr/>
        <p:txBody>
          <a:bodyPr>
            <a:normAutofit fontScale="92500"/>
          </a:bodyPr>
          <a:lstStyle/>
          <a:p>
            <a:pPr marL="0" indent="0" algn="ctr">
              <a:buNone/>
            </a:pPr>
            <a:r>
              <a:rPr lang="en-GB" dirty="0"/>
              <a:t>The Domestic Abuse Act (2021) makes all forms of domestic abuse, whether physical or not </a:t>
            </a:r>
            <a:r>
              <a:rPr lang="en-GB" b="1" dirty="0"/>
              <a:t>illegal</a:t>
            </a:r>
            <a:r>
              <a:rPr lang="en-GB" dirty="0"/>
              <a:t>. </a:t>
            </a:r>
          </a:p>
          <a:p>
            <a:pPr marL="0" indent="0" algn="ctr">
              <a:buNone/>
            </a:pPr>
            <a:endParaRPr lang="en-GB" dirty="0"/>
          </a:p>
          <a:p>
            <a:pPr marL="0" indent="0" algn="ctr">
              <a:buNone/>
            </a:pPr>
            <a:r>
              <a:rPr lang="en-GB" dirty="0"/>
              <a:t>If the police suspect that domestic abuse is taking place they can prosecute without the victim having to press charges themselves. This means that victims who are worried about coming forward are protected.</a:t>
            </a:r>
          </a:p>
          <a:p>
            <a:pPr marL="0" indent="0" algn="ctr">
              <a:buNone/>
            </a:pPr>
            <a:endParaRPr lang="en-GB" dirty="0"/>
          </a:p>
          <a:p>
            <a:pPr marL="0" indent="0" algn="ctr">
              <a:buNone/>
            </a:pPr>
            <a:r>
              <a:rPr lang="en-GB" dirty="0"/>
              <a:t>Children who witness domestic abuse against an adult they are related to or living with as are also classed as victims of the abuse as well as the person who is directly being abused.</a:t>
            </a:r>
          </a:p>
        </p:txBody>
      </p:sp>
    </p:spTree>
    <p:extLst>
      <p:ext uri="{BB962C8B-B14F-4D97-AF65-F5344CB8AC3E}">
        <p14:creationId xmlns:p14="http://schemas.microsoft.com/office/powerpoint/2010/main" val="2299669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E6CA5-6174-3221-A02B-D358349136EA}"/>
              </a:ext>
            </a:extLst>
          </p:cNvPr>
          <p:cNvSpPr>
            <a:spLocks noGrp="1"/>
          </p:cNvSpPr>
          <p:nvPr>
            <p:ph type="title"/>
          </p:nvPr>
        </p:nvSpPr>
        <p:spPr>
          <a:xfrm>
            <a:off x="1305199" y="429638"/>
            <a:ext cx="10515600" cy="1325563"/>
          </a:xfrm>
        </p:spPr>
        <p:txBody>
          <a:bodyPr/>
          <a:lstStyle/>
          <a:p>
            <a:r>
              <a:rPr lang="en-GB" b="1" dirty="0">
                <a:solidFill>
                  <a:srgbClr val="7030A0"/>
                </a:solidFill>
              </a:rPr>
              <a:t>Coercive Control</a:t>
            </a:r>
          </a:p>
        </p:txBody>
      </p:sp>
      <p:sp>
        <p:nvSpPr>
          <p:cNvPr id="3" name="Content Placeholder 2">
            <a:extLst>
              <a:ext uri="{FF2B5EF4-FFF2-40B4-BE49-F238E27FC236}">
                <a16:creationId xmlns:a16="http://schemas.microsoft.com/office/drawing/2014/main" id="{C6A8937F-49D3-1EF1-B027-B602F963335E}"/>
              </a:ext>
            </a:extLst>
          </p:cNvPr>
          <p:cNvSpPr>
            <a:spLocks noGrp="1"/>
          </p:cNvSpPr>
          <p:nvPr>
            <p:ph idx="1"/>
          </p:nvPr>
        </p:nvSpPr>
        <p:spPr>
          <a:xfrm>
            <a:off x="636690" y="1684777"/>
            <a:ext cx="5793954" cy="5022201"/>
          </a:xfrm>
        </p:spPr>
        <p:txBody>
          <a:bodyPr>
            <a:normAutofit fontScale="62500" lnSpcReduction="20000"/>
          </a:bodyPr>
          <a:lstStyle/>
          <a:p>
            <a:pPr marL="0" indent="0" algn="just">
              <a:buNone/>
            </a:pPr>
            <a:r>
              <a:rPr lang="en-GB" dirty="0"/>
              <a:t>Coercive control is a type of domestic abuse that can be particularly hard to identify</a:t>
            </a:r>
          </a:p>
          <a:p>
            <a:pPr marL="0" indent="0" algn="just">
              <a:buNone/>
            </a:pPr>
            <a:endParaRPr lang="en-GB" dirty="0"/>
          </a:p>
          <a:p>
            <a:pPr marL="0" indent="0" algn="just">
              <a:buNone/>
            </a:pPr>
            <a:r>
              <a:rPr lang="en-GB" dirty="0"/>
              <a:t>This is because it happens over a period of time and can be a series of small things that taken alone may not seem significant</a:t>
            </a:r>
          </a:p>
          <a:p>
            <a:pPr marL="0" indent="0" algn="just">
              <a:buNone/>
            </a:pPr>
            <a:endParaRPr lang="en-GB" dirty="0"/>
          </a:p>
          <a:p>
            <a:pPr marL="0" indent="0" algn="just">
              <a:buNone/>
            </a:pPr>
            <a:r>
              <a:rPr lang="en-GB" dirty="0"/>
              <a:t>Coercive control is a pattern of behaviour that makes the victim feel isolated and unable to seek support. The victim may be made to feel worthless, humiliated and frightened.</a:t>
            </a:r>
          </a:p>
          <a:p>
            <a:pPr marL="0" indent="0" algn="just">
              <a:buNone/>
            </a:pPr>
            <a:endParaRPr lang="en-GB" dirty="0"/>
          </a:p>
          <a:p>
            <a:pPr marL="0" indent="0" algn="just">
              <a:buNone/>
            </a:pPr>
            <a:r>
              <a:rPr lang="en-US" dirty="0"/>
              <a:t>There were 33,954 offences of coercive control recorded by the police in England and Wales in 2021.</a:t>
            </a:r>
            <a:endParaRPr lang="en-GB" dirty="0"/>
          </a:p>
          <a:p>
            <a:pPr marL="0" indent="0" algn="just">
              <a:buNone/>
            </a:pPr>
            <a:endParaRPr lang="en-GB" dirty="0"/>
          </a:p>
          <a:p>
            <a:pPr marL="0" indent="0" algn="just">
              <a:buNone/>
            </a:pPr>
            <a:r>
              <a:rPr lang="en-GB" dirty="0"/>
              <a:t>Coercive control can take many forms. It could include being told what to wear, being constantly criticised, being told who you can and cannot spend time with, and having your money controlled.</a:t>
            </a:r>
          </a:p>
        </p:txBody>
      </p:sp>
      <p:pic>
        <p:nvPicPr>
          <p:cNvPr id="4" name="Online Media 3" title="Hidden in Plain Sight - Coercive Control and Domestic Abuse">
            <a:hlinkClick r:id="" action="ppaction://media"/>
            <a:extLst>
              <a:ext uri="{FF2B5EF4-FFF2-40B4-BE49-F238E27FC236}">
                <a16:creationId xmlns:a16="http://schemas.microsoft.com/office/drawing/2014/main" id="{0465C05B-92C0-23A8-F87E-14B7A95281E9}"/>
              </a:ext>
            </a:extLst>
          </p:cNvPr>
          <p:cNvPicPr>
            <a:picLocks noRot="1" noChangeAspect="1"/>
          </p:cNvPicPr>
          <p:nvPr>
            <a:videoFile r:link="rId1"/>
          </p:nvPr>
        </p:nvPicPr>
        <p:blipFill>
          <a:blip r:embed="rId3"/>
          <a:stretch>
            <a:fillRect/>
          </a:stretch>
        </p:blipFill>
        <p:spPr>
          <a:xfrm>
            <a:off x="6972156" y="1564176"/>
            <a:ext cx="4646352" cy="2625189"/>
          </a:xfrm>
          <a:prstGeom prst="rect">
            <a:avLst/>
          </a:prstGeom>
        </p:spPr>
      </p:pic>
      <p:sp>
        <p:nvSpPr>
          <p:cNvPr id="5" name="TextBox 4">
            <a:extLst>
              <a:ext uri="{FF2B5EF4-FFF2-40B4-BE49-F238E27FC236}">
                <a16:creationId xmlns:a16="http://schemas.microsoft.com/office/drawing/2014/main" id="{7DC5F517-62FD-2351-B593-42F44562C45E}"/>
              </a:ext>
            </a:extLst>
          </p:cNvPr>
          <p:cNvSpPr txBox="1"/>
          <p:nvPr/>
        </p:nvSpPr>
        <p:spPr>
          <a:xfrm>
            <a:off x="6695352" y="1006974"/>
            <a:ext cx="5199961" cy="369332"/>
          </a:xfrm>
          <a:prstGeom prst="rect">
            <a:avLst/>
          </a:prstGeom>
          <a:noFill/>
        </p:spPr>
        <p:txBody>
          <a:bodyPr wrap="square" rtlCol="0">
            <a:spAutoFit/>
          </a:bodyPr>
          <a:lstStyle/>
          <a:p>
            <a:r>
              <a:rPr lang="en-GB" dirty="0">
                <a:hlinkClick r:id="rId4"/>
              </a:rPr>
              <a:t>https://www.youtube.com/watch?v=36mQFefBylM</a:t>
            </a:r>
            <a:r>
              <a:rPr lang="en-GB" dirty="0"/>
              <a:t> </a:t>
            </a:r>
          </a:p>
        </p:txBody>
      </p:sp>
      <p:sp>
        <p:nvSpPr>
          <p:cNvPr id="6" name="Rectangle: Rounded Corners 5">
            <a:extLst>
              <a:ext uri="{FF2B5EF4-FFF2-40B4-BE49-F238E27FC236}">
                <a16:creationId xmlns:a16="http://schemas.microsoft.com/office/drawing/2014/main" id="{BF5905AE-2D05-0CE0-D282-A6422AA79B17}"/>
              </a:ext>
            </a:extLst>
          </p:cNvPr>
          <p:cNvSpPr/>
          <p:nvPr/>
        </p:nvSpPr>
        <p:spPr>
          <a:xfrm>
            <a:off x="6565678" y="4521238"/>
            <a:ext cx="5459311" cy="2185741"/>
          </a:xfrm>
          <a:prstGeom prst="roundRect">
            <a:avLst/>
          </a:prstGeom>
          <a:solidFill>
            <a:srgbClr val="CC99FF">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a:p>
            <a:pPr algn="ctr"/>
            <a:endParaRPr lang="en-GB" dirty="0">
              <a:solidFill>
                <a:schemeClr val="tx1"/>
              </a:solidFill>
            </a:endParaRPr>
          </a:p>
          <a:p>
            <a:pPr algn="ctr"/>
            <a:endParaRPr lang="en-GB" dirty="0">
              <a:solidFill>
                <a:schemeClr val="tx1"/>
              </a:solidFill>
            </a:endParaRPr>
          </a:p>
          <a:p>
            <a:pPr algn="ctr"/>
            <a:endParaRPr lang="en-GB" b="1" dirty="0">
              <a:solidFill>
                <a:schemeClr val="tx1"/>
              </a:solidFill>
            </a:endParaRPr>
          </a:p>
          <a:p>
            <a:pPr algn="ctr"/>
            <a:r>
              <a:rPr lang="en-GB" b="1" dirty="0">
                <a:solidFill>
                  <a:schemeClr val="tx1"/>
                </a:solidFill>
              </a:rPr>
              <a:t>What examples of controlling and abusive behaviour are spoken about in this video? </a:t>
            </a:r>
          </a:p>
          <a:p>
            <a:pPr algn="ctr"/>
            <a:endParaRPr lang="en-GB" b="1" dirty="0">
              <a:solidFill>
                <a:schemeClr val="tx1"/>
              </a:solidFill>
            </a:endParaRPr>
          </a:p>
          <a:p>
            <a:pPr algn="ctr"/>
            <a:r>
              <a:rPr lang="en-GB" b="1" dirty="0">
                <a:solidFill>
                  <a:schemeClr val="tx1"/>
                </a:solidFill>
              </a:rPr>
              <a:t>Why do the women feel they cannot speak out?</a:t>
            </a:r>
          </a:p>
          <a:p>
            <a:pPr algn="ctr"/>
            <a:endParaRPr lang="en-GB" b="1" dirty="0">
              <a:solidFill>
                <a:schemeClr val="tx1"/>
              </a:solidFill>
            </a:endParaRPr>
          </a:p>
          <a:p>
            <a:pPr algn="ctr"/>
            <a:r>
              <a:rPr lang="en-GB" b="1" dirty="0">
                <a:solidFill>
                  <a:schemeClr val="tx1"/>
                </a:solidFill>
              </a:rPr>
              <a:t>Why would it be difficult for friends and f</a:t>
            </a:r>
            <a:r>
              <a:rPr lang="en-GB" dirty="0">
                <a:solidFill>
                  <a:schemeClr val="tx1"/>
                </a:solidFill>
              </a:rPr>
              <a:t>amily to identify this type of abuse?</a:t>
            </a:r>
          </a:p>
          <a:p>
            <a:endParaRPr lang="en-GB" dirty="0">
              <a:solidFill>
                <a:schemeClr val="tx1"/>
              </a:solidFill>
            </a:endParaRPr>
          </a:p>
          <a:p>
            <a:pPr marL="342900" indent="-342900">
              <a:buAutoNum type="arabicPeriod"/>
            </a:pPr>
            <a:endParaRPr lang="en-GB" dirty="0">
              <a:solidFill>
                <a:schemeClr val="tx1"/>
              </a:solidFill>
            </a:endParaRPr>
          </a:p>
          <a:p>
            <a:pPr algn="ctr"/>
            <a:endParaRPr lang="en-GB" dirty="0"/>
          </a:p>
          <a:p>
            <a:pPr algn="ctr"/>
            <a:endParaRPr lang="en-GB" dirty="0"/>
          </a:p>
        </p:txBody>
      </p:sp>
    </p:spTree>
    <p:extLst>
      <p:ext uri="{BB962C8B-B14F-4D97-AF65-F5344CB8AC3E}">
        <p14:creationId xmlns:p14="http://schemas.microsoft.com/office/powerpoint/2010/main" val="2930911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625A9-9D38-094A-837E-A2409C0D79AF}"/>
              </a:ext>
            </a:extLst>
          </p:cNvPr>
          <p:cNvSpPr>
            <a:spLocks noGrp="1"/>
          </p:cNvSpPr>
          <p:nvPr>
            <p:ph type="title"/>
          </p:nvPr>
        </p:nvSpPr>
        <p:spPr/>
        <p:txBody>
          <a:bodyPr/>
          <a:lstStyle/>
          <a:p>
            <a:r>
              <a:rPr lang="en-GB" b="1" dirty="0">
                <a:solidFill>
                  <a:srgbClr val="7030A0"/>
                </a:solidFill>
              </a:rPr>
              <a:t>Who can I speak to?</a:t>
            </a:r>
          </a:p>
        </p:txBody>
      </p:sp>
      <p:sp>
        <p:nvSpPr>
          <p:cNvPr id="3" name="Content Placeholder 2">
            <a:extLst>
              <a:ext uri="{FF2B5EF4-FFF2-40B4-BE49-F238E27FC236}">
                <a16:creationId xmlns:a16="http://schemas.microsoft.com/office/drawing/2014/main" id="{C799C3BD-1C1A-2992-E826-063596A8FFA9}"/>
              </a:ext>
            </a:extLst>
          </p:cNvPr>
          <p:cNvSpPr>
            <a:spLocks noGrp="1"/>
          </p:cNvSpPr>
          <p:nvPr>
            <p:ph idx="1"/>
          </p:nvPr>
        </p:nvSpPr>
        <p:spPr/>
        <p:txBody>
          <a:bodyPr/>
          <a:lstStyle/>
          <a:p>
            <a:pPr marL="0" indent="0">
              <a:buNone/>
            </a:pPr>
            <a:r>
              <a:rPr lang="en-GB" dirty="0"/>
              <a:t>School can help you. If you are worried about domestic abuse in your home or you are worried about someone else speak to:</a:t>
            </a:r>
          </a:p>
          <a:p>
            <a:pPr marL="0" indent="0">
              <a:buNone/>
            </a:pPr>
            <a:endParaRPr lang="en-GB" dirty="0"/>
          </a:p>
        </p:txBody>
      </p:sp>
      <p:sp>
        <p:nvSpPr>
          <p:cNvPr id="5" name="Rectangle: Rounded Corners 4">
            <a:extLst>
              <a:ext uri="{FF2B5EF4-FFF2-40B4-BE49-F238E27FC236}">
                <a16:creationId xmlns:a16="http://schemas.microsoft.com/office/drawing/2014/main" id="{8A7014A9-48A9-EF44-5E24-B7121AED52A9}"/>
              </a:ext>
            </a:extLst>
          </p:cNvPr>
          <p:cNvSpPr/>
          <p:nvPr/>
        </p:nvSpPr>
        <p:spPr>
          <a:xfrm>
            <a:off x="2573128" y="2799107"/>
            <a:ext cx="7220865" cy="3212603"/>
          </a:xfrm>
          <a:prstGeom prst="roundRect">
            <a:avLst/>
          </a:prstGeom>
          <a:solidFill>
            <a:srgbClr val="CC99FF">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b="1" dirty="0"/>
          </a:p>
          <a:p>
            <a:pPr algn="ctr"/>
            <a:endParaRPr lang="en-GB" sz="3200" b="1" dirty="0">
              <a:solidFill>
                <a:schemeClr val="tx1"/>
              </a:solidFill>
            </a:endParaRPr>
          </a:p>
          <a:p>
            <a:pPr algn="ctr"/>
            <a:endParaRPr lang="en-US" sz="3200" b="1" dirty="0">
              <a:solidFill>
                <a:schemeClr val="tx1"/>
              </a:solidFill>
            </a:endParaRPr>
          </a:p>
          <a:p>
            <a:pPr algn="ctr"/>
            <a:r>
              <a:rPr lang="en-US" sz="3200" b="1" dirty="0">
                <a:solidFill>
                  <a:schemeClr val="tx1"/>
                </a:solidFill>
              </a:rPr>
              <a:t>Student Support  </a:t>
            </a:r>
          </a:p>
          <a:p>
            <a:pPr algn="ctr"/>
            <a:endParaRPr lang="en-US" sz="3200" b="1" dirty="0">
              <a:solidFill>
                <a:schemeClr val="tx1"/>
              </a:solidFill>
            </a:endParaRPr>
          </a:p>
          <a:p>
            <a:pPr algn="ctr"/>
            <a:r>
              <a:rPr lang="en-US" sz="3200" b="1" dirty="0">
                <a:solidFill>
                  <a:schemeClr val="tx1"/>
                </a:solidFill>
              </a:rPr>
              <a:t>Safeguarding Leads- Miss Walsh, Mr. Neale and Mrs. Wykes</a:t>
            </a:r>
          </a:p>
          <a:p>
            <a:pPr algn="ctr"/>
            <a:endParaRPr lang="en-US" sz="3200" b="1" dirty="0">
              <a:solidFill>
                <a:schemeClr val="tx1"/>
              </a:solidFill>
            </a:endParaRPr>
          </a:p>
          <a:p>
            <a:pPr algn="ctr"/>
            <a:r>
              <a:rPr lang="en-US" sz="3200" b="1" dirty="0">
                <a:solidFill>
                  <a:schemeClr val="tx1"/>
                </a:solidFill>
              </a:rPr>
              <a:t>Child Line 0800 1111</a:t>
            </a:r>
          </a:p>
          <a:p>
            <a:pPr algn="ctr"/>
            <a:endParaRPr lang="en-GB" dirty="0">
              <a:solidFill>
                <a:schemeClr val="tx1"/>
              </a:solidFill>
            </a:endParaRPr>
          </a:p>
          <a:p>
            <a:endParaRPr lang="en-GB" dirty="0">
              <a:solidFill>
                <a:schemeClr val="tx1"/>
              </a:solidFill>
            </a:endParaRPr>
          </a:p>
          <a:p>
            <a:pPr marL="342900" indent="-342900">
              <a:buAutoNum type="arabicPeriod"/>
            </a:pPr>
            <a:endParaRPr lang="en-GB" dirty="0">
              <a:solidFill>
                <a:schemeClr val="tx1"/>
              </a:solidFill>
            </a:endParaRPr>
          </a:p>
          <a:p>
            <a:pPr algn="ctr"/>
            <a:endParaRPr lang="en-GB" dirty="0"/>
          </a:p>
          <a:p>
            <a:pPr algn="ctr"/>
            <a:endParaRPr lang="en-GB" dirty="0"/>
          </a:p>
        </p:txBody>
      </p:sp>
    </p:spTree>
    <p:extLst>
      <p:ext uri="{BB962C8B-B14F-4D97-AF65-F5344CB8AC3E}">
        <p14:creationId xmlns:p14="http://schemas.microsoft.com/office/powerpoint/2010/main" val="39604861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540</Words>
  <Application>Microsoft Office PowerPoint</Application>
  <PresentationFormat>Widescreen</PresentationFormat>
  <Paragraphs>59</Paragraphs>
  <Slides>6</Slides>
  <Notes>0</Notes>
  <HiddenSlides>0</HiddenSlides>
  <MMClips>2</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Domestic Abuse  Awareness</vt:lpstr>
      <vt:lpstr>What is Domestic Abuse?</vt:lpstr>
      <vt:lpstr>Forms of Domestic Abuse</vt:lpstr>
      <vt:lpstr>Domestic Abuse and the law</vt:lpstr>
      <vt:lpstr>Coercive Control</vt:lpstr>
      <vt:lpstr>Who can I speak 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Domestic Abuse  Awareness</dc:title>
  <dc:creator>stacey walsh</dc:creator>
  <cp:lastModifiedBy>stacey walsh</cp:lastModifiedBy>
  <cp:revision>4</cp:revision>
  <dcterms:created xsi:type="dcterms:W3CDTF">2022-11-20T18:45:34Z</dcterms:created>
  <dcterms:modified xsi:type="dcterms:W3CDTF">2022-11-20T19:39:39Z</dcterms:modified>
</cp:coreProperties>
</file>