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3" r:id="rId2"/>
    <p:sldId id="258" r:id="rId3"/>
    <p:sldId id="282" r:id="rId4"/>
    <p:sldId id="259" r:id="rId5"/>
    <p:sldId id="260" r:id="rId6"/>
    <p:sldId id="277" r:id="rId7"/>
    <p:sldId id="276" r:id="rId8"/>
    <p:sldId id="279" r:id="rId9"/>
    <p:sldId id="280" r:id="rId10"/>
    <p:sldId id="257" r:id="rId11"/>
    <p:sldId id="267" r:id="rId12"/>
    <p:sldId id="281" r:id="rId13"/>
    <p:sldId id="284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DF3EA1-267A-42D8-B2E5-B13897C541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D89D1BF-3712-4A10-BD06-7049A6A5C7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EB621E-0FF5-4955-B3F8-C67FCACB7E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CE514-956D-4982-A974-E91427D3CB7F}" type="datetimeFigureOut">
              <a:rPr lang="en-GB" smtClean="0"/>
              <a:t>10/10/2022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AF24B4-0809-4732-A59C-B455FCB27F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E21BD4-ED32-41D1-8B2E-886F84FB4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928FC-2E9B-4B7D-BE51-776AABFFBA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37495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41C5CD-BD0A-4199-9F87-91240EE48D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98CA7C0-69D6-4132-AEB6-14E67A0613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FCBD23-303E-45DF-B6D5-4204847E1F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CE514-956D-4982-A974-E91427D3CB7F}" type="datetimeFigureOut">
              <a:rPr lang="en-GB" smtClean="0"/>
              <a:t>10/10/2022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2AACD4-2099-4E8B-A644-3C4C06DE28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236558-24D7-4F96-B4C8-CA1D574DC8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928FC-2E9B-4B7D-BE51-776AABFFBA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71301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C8A7EDD-E566-4776-BCA3-7F4FD141747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0FA136D-1292-452B-92F2-90E160871D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4DAB6B-4210-46D1-8014-C3990020CF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CE514-956D-4982-A974-E91427D3CB7F}" type="datetimeFigureOut">
              <a:rPr lang="en-GB" smtClean="0"/>
              <a:t>10/10/2022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375717-C3E5-4E88-A9F5-ADA08F28B9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3EA89F-9C43-4328-9781-4E53B6664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928FC-2E9B-4B7D-BE51-776AABFFBA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1014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FA6EE3-BFB9-4906-8AD2-2936CDE39B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B94EB9-CDCC-4C73-8E63-6CF14548D0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5FC29A-30FB-4510-82E2-8AE86CC071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CE514-956D-4982-A974-E91427D3CB7F}" type="datetimeFigureOut">
              <a:rPr lang="en-GB" smtClean="0"/>
              <a:t>10/10/2022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27F911-8B5D-47F9-855A-DC778F38FF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EE629D-B2FA-42A7-B0CA-43A3A21AC3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928FC-2E9B-4B7D-BE51-776AABFFBA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39414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07A33A-0FD5-439E-9591-940D2EB5DC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6D8747-B7FB-4525-8215-54C1961BC9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CCFF87-2F07-4F93-A520-F214C682A9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CE514-956D-4982-A974-E91427D3CB7F}" type="datetimeFigureOut">
              <a:rPr lang="en-GB" smtClean="0"/>
              <a:t>10/10/2022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6308C8-1569-4229-BAFD-824A27859A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3750C0-D15C-4A33-9C88-BD8A27328E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928FC-2E9B-4B7D-BE51-776AABFFBA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41327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318985-DF92-4C96-A744-1DF41360B6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161AE4-FD3A-4B78-9A24-2406B5EB91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060E34-06BE-41C2-AB10-5CB17BCD68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A63AA1-796F-4891-B26C-D80BF82D88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CE514-956D-4982-A974-E91427D3CB7F}" type="datetimeFigureOut">
              <a:rPr lang="en-GB" smtClean="0"/>
              <a:t>10/10/2022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496810-4E2C-46AA-BEF1-2855DA1838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492847-231C-4CE9-9796-E89C5EF70C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928FC-2E9B-4B7D-BE51-776AABFFBA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71556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6588BF-8340-4489-8F72-576F304503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594BC5-E63E-41B1-AA92-C0E2E73426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00955A-2A7C-4343-BFC4-EAA0F19627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F960DB8-7E3F-47CA-99B1-6ADAFB5B85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281F20E-F18F-411B-8F5A-3667C9E4558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3B551A8-A759-40F6-958D-EFB07897AA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CE514-956D-4982-A974-E91427D3CB7F}" type="datetimeFigureOut">
              <a:rPr lang="en-GB" smtClean="0"/>
              <a:t>10/10/2022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94C0537-F0A8-4ED7-A71A-3621B2E744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C018E0F-C109-4F38-9816-CFC722F79C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928FC-2E9B-4B7D-BE51-776AABFFBA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33619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95A589-9EE7-46C6-B1FA-19FE81C817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2D102B0-61C0-4B02-B448-C909FEB60F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CE514-956D-4982-A974-E91427D3CB7F}" type="datetimeFigureOut">
              <a:rPr lang="en-GB" smtClean="0"/>
              <a:t>10/10/2022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E192968-3E56-413D-AA3B-8AA5279F5E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065E50-6DBD-4361-B12E-A9EFD80077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928FC-2E9B-4B7D-BE51-776AABFFBA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49250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F6DC50B-2BED-4CB9-A6D9-2FC9E05E65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CE514-956D-4982-A974-E91427D3CB7F}" type="datetimeFigureOut">
              <a:rPr lang="en-GB" smtClean="0"/>
              <a:t>10/10/2022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676D908-379C-4042-9A0F-87C84F6292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8D2DBF-9DA2-4DB9-B56F-A7E53BCEC9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928FC-2E9B-4B7D-BE51-776AABFFBA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71035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928A83-2BA2-4949-A455-4D83500C9D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F2AF94-1341-42E8-A3FF-D53086CE75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8F7998-9A4E-45EA-A53E-8CE8373C35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55EFFD-9244-45C1-B91D-04D72298CD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CE514-956D-4982-A974-E91427D3CB7F}" type="datetimeFigureOut">
              <a:rPr lang="en-GB" smtClean="0"/>
              <a:t>10/10/2022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34B929-6EE0-49FD-B4F1-99BE6F5E85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596543-E3BE-4FF1-8AFC-3DBB2E63E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928FC-2E9B-4B7D-BE51-776AABFFBA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08924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02C4CE-A0A9-4BDA-BFC6-EACDA1B742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2D9A4B1-3FC1-46A3-A80E-45C4C407152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3B308E-16C0-4795-AE08-A3C8BBF9F4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27A4B5-1B34-4462-A477-C735276A0D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CE514-956D-4982-A974-E91427D3CB7F}" type="datetimeFigureOut">
              <a:rPr lang="en-GB" smtClean="0"/>
              <a:t>10/10/2022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9C2903-1FCE-458B-AFFB-AC30820E8A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18E088-CFE3-40B0-A56E-D6A241563C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928FC-2E9B-4B7D-BE51-776AABFFBA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34873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79BF74C-9D59-4320-9437-61CF21DE2B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5334A4-DC1E-49DC-96C0-D22E47314D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B51473-09D9-40B3-80F8-699ED27CA59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8CE514-956D-4982-A974-E91427D3CB7F}" type="datetimeFigureOut">
              <a:rPr lang="en-GB" smtClean="0"/>
              <a:t>10/10/2022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055BF4-E952-4D26-926F-371CE6C14E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C07FFF-C8F8-4687-B7A3-F1E3F9A4AD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5928FC-2E9B-4B7D-BE51-776AABFFBA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1470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mailto:jsherry@friary.greywoodmst.co.uk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jhood@friary.greywoodmst.co.uk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mailto:jsherry@friary.greywoodmst.co.uk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mailto:Nbrickett@friary.greywoodmst.co.uk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cmitchell@friaryschool.co.uk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sdaniels@friary.greywoodmst.co.uk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dbrown@friary.greywoodmst.co.uk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mailto:dbrown@friary.greywoodmst.co.uk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sgrigg@friary.greywoodmst.co.uk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sgisbourne@friary.greywoodmst.co.uk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lrivers-boyce@friary.greywoodmst.co.uk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hyperlink" Target="mailto:kgabitass@friary.greywoodmst.co.uk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9C15C6-1551-46D9-B2D3-251EC835C1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4099" y="1878202"/>
            <a:ext cx="4572000" cy="2387600"/>
          </a:xfrm>
        </p:spPr>
        <p:txBody>
          <a:bodyPr>
            <a:normAutofit fontScale="90000"/>
          </a:bodyPr>
          <a:lstStyle/>
          <a:p>
            <a:r>
              <a:rPr lang="en-GB" sz="8000" b="1" dirty="0"/>
              <a:t>TOPICS TO REVISE </a:t>
            </a:r>
            <a:br>
              <a:rPr lang="en-GB" sz="8000" b="1" dirty="0"/>
            </a:br>
            <a:endParaRPr lang="en-GB" sz="8000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ECA123-A463-42EB-A36F-B1AC950F24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4099" y="4265802"/>
            <a:ext cx="4373461" cy="1655762"/>
          </a:xfrm>
        </p:spPr>
        <p:txBody>
          <a:bodyPr>
            <a:normAutofit/>
          </a:bodyPr>
          <a:lstStyle/>
          <a:p>
            <a:r>
              <a:rPr lang="en-GB" sz="3600" dirty="0"/>
              <a:t>Year 11 Mock Exams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2EBD279-F9B8-457D-9F52-7DF30E2612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8289" y="0"/>
            <a:ext cx="619404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715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Health and Social Care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GB" sz="3000" b="1" dirty="0"/>
              <a:t>1 exam paper: 1 hour 15 minutes</a:t>
            </a:r>
          </a:p>
          <a:p>
            <a:pPr marL="0" indent="0">
              <a:buNone/>
            </a:pPr>
            <a:endParaRPr lang="en-GB" sz="3000" b="1" dirty="0"/>
          </a:p>
          <a:p>
            <a:pPr marL="0" indent="0">
              <a:buNone/>
            </a:pPr>
            <a:r>
              <a:rPr lang="en-GB" sz="3000" b="1" dirty="0"/>
              <a:t>Topics to revise:</a:t>
            </a:r>
          </a:p>
          <a:p>
            <a:pPr marL="0" indent="0">
              <a:buNone/>
            </a:pPr>
            <a:endParaRPr lang="en-GB" sz="1900" b="1" dirty="0"/>
          </a:p>
          <a:p>
            <a:pPr marL="0" lvl="0" indent="0">
              <a:buNone/>
            </a:pPr>
            <a:r>
              <a:rPr lang="en-GB" u="sng" dirty="0"/>
              <a:t>Factors:</a:t>
            </a:r>
          </a:p>
          <a:p>
            <a:pPr lvl="0"/>
            <a:r>
              <a:rPr lang="en-GB" dirty="0"/>
              <a:t>Cultural </a:t>
            </a:r>
          </a:p>
          <a:p>
            <a:pPr lvl="0"/>
            <a:r>
              <a:rPr lang="en-GB" dirty="0"/>
              <a:t>Environmental </a:t>
            </a:r>
          </a:p>
          <a:p>
            <a:pPr lvl="0"/>
            <a:r>
              <a:rPr lang="en-GB" dirty="0"/>
              <a:t>Lifestyle </a:t>
            </a:r>
          </a:p>
          <a:p>
            <a:pPr lvl="0"/>
            <a:r>
              <a:rPr lang="en-GB" dirty="0"/>
              <a:t>Social </a:t>
            </a:r>
          </a:p>
          <a:p>
            <a:pPr lvl="0"/>
            <a:r>
              <a:rPr lang="en-GB" dirty="0"/>
              <a:t>Economic</a:t>
            </a:r>
          </a:p>
          <a:p>
            <a:pPr lvl="0"/>
            <a:r>
              <a:rPr lang="en-GB" dirty="0"/>
              <a:t>Physical </a:t>
            </a:r>
          </a:p>
          <a:p>
            <a:pPr marL="0" lvl="0" indent="0">
              <a:buNone/>
            </a:pPr>
            <a:endParaRPr lang="en-GB" dirty="0"/>
          </a:p>
          <a:p>
            <a:pPr marL="0" lvl="0" indent="0">
              <a:buNone/>
            </a:pPr>
            <a:endParaRPr lang="en-GB" dirty="0"/>
          </a:p>
          <a:p>
            <a:pPr marL="0" indent="0">
              <a:buNone/>
            </a:pPr>
            <a:endParaRPr lang="en-GB" sz="2900" dirty="0"/>
          </a:p>
        </p:txBody>
      </p:sp>
      <p:sp>
        <p:nvSpPr>
          <p:cNvPr id="6" name="Rectangle 5"/>
          <p:cNvSpPr/>
          <p:nvPr/>
        </p:nvSpPr>
        <p:spPr>
          <a:xfrm>
            <a:off x="7674468" y="759803"/>
            <a:ext cx="3745834" cy="62183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Ms Fallows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2"/>
              </a:rPr>
              <a:t>kfallows@friary.greywoodmst.co.uk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340593" y="2967282"/>
            <a:ext cx="3510814" cy="35493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19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Life Event: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Bereavement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Divorce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Separation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2400" dirty="0">
                <a:solidFill>
                  <a:prstClr val="black"/>
                </a:solidFill>
                <a:latin typeface="Calibri" panose="020F0502020204030204"/>
              </a:rPr>
              <a:t>Work – part time hours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Ill health/accident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8167" r="7555"/>
          <a:stretch/>
        </p:blipFill>
        <p:spPr>
          <a:xfrm>
            <a:off x="8171026" y="5033553"/>
            <a:ext cx="3677538" cy="1593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3629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Music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256" y="1834014"/>
            <a:ext cx="10778544" cy="435133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sz="3300" b="1" dirty="0"/>
              <a:t>1 exam paper: 1 Hour (6 Questions in total)</a:t>
            </a:r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r>
              <a:rPr lang="en-GB" dirty="0"/>
              <a:t>Topic 1: Pop Music</a:t>
            </a:r>
          </a:p>
          <a:p>
            <a:pPr marL="0" indent="0">
              <a:buNone/>
            </a:pPr>
            <a:r>
              <a:rPr lang="en-GB" b="1" dirty="0"/>
              <a:t>Listening Questions from: </a:t>
            </a:r>
            <a:r>
              <a:rPr lang="en-GB" dirty="0"/>
              <a:t>Rock n Roll, Rock Anthems, Pop Ballads, Solo Artists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Topic 2: Rhythms of the World</a:t>
            </a:r>
          </a:p>
          <a:p>
            <a:pPr marL="0" indent="0">
              <a:buNone/>
            </a:pPr>
            <a:r>
              <a:rPr lang="en-GB" b="1" dirty="0"/>
              <a:t>Listening Questions from: </a:t>
            </a:r>
            <a:r>
              <a:rPr lang="en-GB" dirty="0"/>
              <a:t>Central and South America, Africa, Indian Subcontinent, Greek and Middle Eastern Folk Music</a:t>
            </a:r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r>
              <a:rPr lang="en-GB" b="1" dirty="0"/>
              <a:t>The exam is 1 hour in total.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23911" y="365125"/>
            <a:ext cx="2129889" cy="212988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863840" y="5702300"/>
            <a:ext cx="3584402" cy="609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Mr Hood</a:t>
            </a:r>
          </a:p>
          <a:p>
            <a:pPr algn="ctr"/>
            <a:r>
              <a:rPr lang="en-GB" dirty="0">
                <a:solidFill>
                  <a:schemeClr val="tx1"/>
                </a:solidFill>
                <a:hlinkClick r:id="rId3"/>
              </a:rPr>
              <a:t>jhood@friary.greywoodmst.co.uk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93447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3125" y="22291"/>
            <a:ext cx="10515600" cy="1105849"/>
          </a:xfrm>
        </p:spPr>
        <p:txBody>
          <a:bodyPr/>
          <a:lstStyle/>
          <a:p>
            <a:r>
              <a:rPr lang="en-GB" b="1" dirty="0"/>
              <a:t>Enterprise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3125" y="1105849"/>
            <a:ext cx="9300888" cy="5597830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GB" sz="5100" b="1" dirty="0"/>
              <a:t>1 exam paper: 1 hour 30 minutes</a:t>
            </a:r>
          </a:p>
          <a:p>
            <a:pPr marL="0" indent="0">
              <a:buNone/>
            </a:pPr>
            <a:endParaRPr lang="en-GB" sz="1800" b="1" dirty="0"/>
          </a:p>
          <a:p>
            <a:pPr marL="0" indent="0">
              <a:buNone/>
            </a:pPr>
            <a:r>
              <a:rPr lang="en-GB" sz="5100" b="1" dirty="0"/>
              <a:t>Topics to revise:</a:t>
            </a:r>
          </a:p>
          <a:p>
            <a:pPr marL="0" indent="0">
              <a:buNone/>
            </a:pPr>
            <a:endParaRPr lang="en-GB" sz="1900" b="1" dirty="0"/>
          </a:p>
          <a:p>
            <a:r>
              <a:rPr lang="en-GB" u="sng" dirty="0"/>
              <a:t>Promotion:</a:t>
            </a:r>
            <a:r>
              <a:rPr lang="en-GB" dirty="0"/>
              <a:t>​</a:t>
            </a:r>
          </a:p>
          <a:p>
            <a:pPr marL="0" indent="0">
              <a:buNone/>
            </a:pPr>
            <a:r>
              <a:rPr lang="en-GB" dirty="0"/>
              <a:t>Face to face selling​</a:t>
            </a:r>
          </a:p>
          <a:p>
            <a:pPr marL="0" indent="0">
              <a:buNone/>
            </a:pPr>
            <a:r>
              <a:rPr lang="en-GB" dirty="0"/>
              <a:t>Message and Medium</a:t>
            </a:r>
            <a:r>
              <a:rPr lang="en-US" dirty="0"/>
              <a:t>​</a:t>
            </a:r>
          </a:p>
          <a:p>
            <a:pPr marL="0" indent="0">
              <a:buNone/>
            </a:pPr>
            <a:r>
              <a:rPr lang="en-GB" dirty="0"/>
              <a:t>Different Methods of promotion (advantages and disadvantages)​</a:t>
            </a:r>
          </a:p>
          <a:p>
            <a:pPr marL="0" indent="0">
              <a:buNone/>
            </a:pPr>
            <a:r>
              <a:rPr lang="en-GB" dirty="0"/>
              <a:t>Business-to-business and Business-to-consumer ​</a:t>
            </a:r>
          </a:p>
          <a:p>
            <a:pPr marL="0" indent="0" fontAlgn="base">
              <a:buNone/>
            </a:pPr>
            <a:r>
              <a:rPr lang="en-GB" dirty="0"/>
              <a:t>​</a:t>
            </a:r>
          </a:p>
          <a:p>
            <a:r>
              <a:rPr lang="en-GB" u="sng" dirty="0"/>
              <a:t>Finance:</a:t>
            </a:r>
            <a:r>
              <a:rPr lang="en-GB" dirty="0"/>
              <a:t>​</a:t>
            </a:r>
          </a:p>
          <a:p>
            <a:pPr marL="0" indent="0">
              <a:buNone/>
            </a:pPr>
            <a:r>
              <a:rPr lang="en-GB" dirty="0"/>
              <a:t>BOOKLET B1​</a:t>
            </a:r>
          </a:p>
          <a:p>
            <a:pPr lvl="1"/>
            <a:r>
              <a:rPr lang="en-GB" dirty="0"/>
              <a:t>Financial documents (purchase order, delivery note, credit note, invoice, receipt, Statement of account)</a:t>
            </a:r>
            <a:r>
              <a:rPr lang="en-US" dirty="0"/>
              <a:t>​</a:t>
            </a:r>
          </a:p>
          <a:p>
            <a:pPr lvl="1"/>
            <a:r>
              <a:rPr lang="en-GB" dirty="0"/>
              <a:t>Maintaining accurate financial documents</a:t>
            </a:r>
            <a:r>
              <a:rPr lang="en-US" dirty="0"/>
              <a:t>​</a:t>
            </a:r>
          </a:p>
          <a:p>
            <a:pPr marL="0" indent="0">
              <a:buNone/>
            </a:pPr>
            <a:r>
              <a:rPr lang="en-GB" dirty="0"/>
              <a:t>BOOKLET B2 - Methods of payment (including advantage and disadvantage)</a:t>
            </a:r>
            <a:r>
              <a:rPr lang="en-US" dirty="0"/>
              <a:t>​</a:t>
            </a:r>
          </a:p>
          <a:p>
            <a:pPr marL="0" indent="0">
              <a:buNone/>
            </a:pPr>
            <a:r>
              <a:rPr lang="en-GB" dirty="0"/>
              <a:t>BOOKLET B3 &amp; B4 </a:t>
            </a:r>
            <a:r>
              <a:rPr lang="en-US" dirty="0"/>
              <a:t>​</a:t>
            </a:r>
          </a:p>
          <a:p>
            <a:pPr lvl="1"/>
            <a:r>
              <a:rPr lang="en-GB" dirty="0"/>
              <a:t>Revenues (definition/examples)​</a:t>
            </a:r>
          </a:p>
          <a:p>
            <a:pPr lvl="1"/>
            <a:r>
              <a:rPr lang="en-GB" dirty="0"/>
              <a:t>Start-up costs/Running costs (definition/examples) ​</a:t>
            </a:r>
          </a:p>
          <a:p>
            <a:pPr lvl="1"/>
            <a:r>
              <a:rPr lang="en-GB" dirty="0"/>
              <a:t>Ways of improving gross and net profit</a:t>
            </a:r>
            <a:r>
              <a:rPr lang="en-US" dirty="0"/>
              <a:t>​</a:t>
            </a:r>
          </a:p>
          <a:p>
            <a:pPr marL="0" indent="0">
              <a:buNone/>
            </a:pPr>
            <a:r>
              <a:rPr lang="en-GB" dirty="0"/>
              <a:t>BOOKLET B5 - Statement of comprehensive income</a:t>
            </a:r>
          </a:p>
          <a:p>
            <a:pPr marL="0" indent="0">
              <a:buNone/>
            </a:pPr>
            <a:endParaRPr lang="en-GB" sz="2900" dirty="0"/>
          </a:p>
        </p:txBody>
      </p:sp>
      <p:sp>
        <p:nvSpPr>
          <p:cNvPr id="6" name="Rectangle 5"/>
          <p:cNvSpPr/>
          <p:nvPr/>
        </p:nvSpPr>
        <p:spPr>
          <a:xfrm>
            <a:off x="7758968" y="264297"/>
            <a:ext cx="3745834" cy="62183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Mrs Sherry</a:t>
            </a:r>
          </a:p>
          <a:p>
            <a:pPr algn="ctr"/>
            <a:r>
              <a:rPr lang="en-GB" dirty="0">
                <a:solidFill>
                  <a:schemeClr val="tx1"/>
                </a:solidFill>
                <a:hlinkClick r:id="rId2"/>
              </a:rPr>
              <a:t>jsherry@friary.greywoodmst.co.uk</a:t>
            </a:r>
            <a:r>
              <a:rPr lang="en-GB" dirty="0">
                <a:solidFill>
                  <a:schemeClr val="tx1"/>
                </a:solidFill>
              </a:rPr>
              <a:t>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29285" t="7479" r="28684" b="8116"/>
          <a:stretch/>
        </p:blipFill>
        <p:spPr>
          <a:xfrm>
            <a:off x="9844084" y="4199278"/>
            <a:ext cx="1914791" cy="209139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/>
          <a:srcRect b="14104"/>
          <a:stretch/>
        </p:blipFill>
        <p:spPr>
          <a:xfrm>
            <a:off x="7758968" y="1370146"/>
            <a:ext cx="3376637" cy="2152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7603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565" y="466679"/>
            <a:ext cx="10515600" cy="1325563"/>
          </a:xfrm>
        </p:spPr>
        <p:txBody>
          <a:bodyPr/>
          <a:lstStyle/>
          <a:p>
            <a:r>
              <a:rPr lang="en-GB" b="1" dirty="0"/>
              <a:t>Art and Design: Unit 1 - AO4 </a:t>
            </a:r>
            <a:br>
              <a:rPr lang="en-GB" b="1" dirty="0"/>
            </a:b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565" y="1600602"/>
            <a:ext cx="10778544" cy="435133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GB" sz="3300" b="1" dirty="0"/>
              <a:t>Identity Project Final Outcome : 5 hours</a:t>
            </a:r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r>
              <a:rPr lang="en-GB" dirty="0"/>
              <a:t>Work created in this exam contributes to 25% of Unit 1</a:t>
            </a:r>
            <a:endParaRPr lang="en-GB" u="sng" dirty="0"/>
          </a:p>
          <a:p>
            <a:pPr marL="0" indent="0">
              <a:buNone/>
            </a:pPr>
            <a:endParaRPr lang="en-GB" b="1" u="sng" dirty="0"/>
          </a:p>
          <a:p>
            <a:pPr marL="0" indent="0">
              <a:buNone/>
            </a:pPr>
            <a:r>
              <a:rPr lang="en-GB" b="1" u="sng" dirty="0"/>
              <a:t>Preparation</a:t>
            </a:r>
          </a:p>
          <a:p>
            <a:r>
              <a:rPr lang="en-GB" dirty="0"/>
              <a:t>Have portrait and background images to work from inspired from your analysis of Frida Kahlo, Hattie Stewart, and others.</a:t>
            </a:r>
          </a:p>
          <a:p>
            <a:r>
              <a:rPr lang="en-GB" dirty="0"/>
              <a:t>Complete all your research, drawings and experiments to know what you prefer to do</a:t>
            </a:r>
          </a:p>
          <a:p>
            <a:r>
              <a:rPr lang="en-GB" dirty="0"/>
              <a:t>Create a final piece plan </a:t>
            </a:r>
          </a:p>
          <a:p>
            <a:r>
              <a:rPr lang="en-GB" dirty="0"/>
              <a:t>Draw your guidelines out before the exam</a:t>
            </a:r>
          </a:p>
          <a:p>
            <a:r>
              <a:rPr lang="en-GB" dirty="0"/>
              <a:t>Your final piece will be in acrylic paint, watercolour or oil pastel</a:t>
            </a:r>
          </a:p>
          <a:p>
            <a:endParaRPr lang="en-GB" b="1" dirty="0"/>
          </a:p>
          <a:p>
            <a:pPr marL="0" indent="0">
              <a:buNone/>
            </a:pPr>
            <a:endParaRPr lang="en-GB" b="1" dirty="0"/>
          </a:p>
        </p:txBody>
      </p:sp>
      <p:sp>
        <p:nvSpPr>
          <p:cNvPr id="6" name="Rectangle 5"/>
          <p:cNvSpPr/>
          <p:nvPr/>
        </p:nvSpPr>
        <p:spPr>
          <a:xfrm>
            <a:off x="8215459" y="6030822"/>
            <a:ext cx="3752904" cy="72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Mrs Brickett</a:t>
            </a:r>
          </a:p>
          <a:p>
            <a:pPr algn="ctr"/>
            <a:r>
              <a:rPr lang="en-GB" dirty="0">
                <a:solidFill>
                  <a:schemeClr val="tx1"/>
                </a:solidFill>
                <a:hlinkClick r:id="rId2"/>
              </a:rPr>
              <a:t>Nbrickett@friary.greywoodmst.co.uk</a:t>
            </a:r>
            <a:r>
              <a:rPr lang="en-GB" dirty="0">
                <a:solidFill>
                  <a:schemeClr val="tx1"/>
                </a:solidFill>
              </a:rPr>
              <a:t> </a:t>
            </a:r>
          </a:p>
        </p:txBody>
      </p:sp>
      <p:pic>
        <p:nvPicPr>
          <p:cNvPr id="1026" name="Picture 2" descr="Self-Portrait with Thorn Necklace and Hummingbird - Wikiped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6818" y="379257"/>
            <a:ext cx="1648067" cy="2141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attie Stewart &amp; Apple Music-M O W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9576" y="379257"/>
            <a:ext cx="1367242" cy="2141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49053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65372"/>
            <a:ext cx="10515600" cy="1325563"/>
          </a:xfrm>
        </p:spPr>
        <p:txBody>
          <a:bodyPr/>
          <a:lstStyle/>
          <a:p>
            <a:r>
              <a:rPr lang="en-GB" b="1" dirty="0"/>
              <a:t>Maths: Foundation and Higher Tier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90935"/>
            <a:ext cx="10515600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b="1" dirty="0"/>
              <a:t>3 exam papers: each 1 hour 30 minutes</a:t>
            </a:r>
            <a:endParaRPr lang="en-GB" dirty="0"/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r>
              <a:rPr lang="en-GB" b="1" dirty="0"/>
              <a:t>Topics to revise:</a:t>
            </a:r>
          </a:p>
          <a:p>
            <a:r>
              <a:rPr lang="en-GB" dirty="0"/>
              <a:t>Data Handling and Statistics</a:t>
            </a:r>
          </a:p>
          <a:p>
            <a:r>
              <a:rPr lang="en-GB" dirty="0"/>
              <a:t>Algebra</a:t>
            </a:r>
          </a:p>
          <a:p>
            <a:r>
              <a:rPr lang="en-GB" dirty="0"/>
              <a:t>Geometry</a:t>
            </a:r>
          </a:p>
          <a:p>
            <a:r>
              <a:rPr lang="en-GB" dirty="0"/>
              <a:t>Ratio, Proportion and Rates of Change</a:t>
            </a:r>
          </a:p>
          <a:p>
            <a:r>
              <a:rPr lang="en-GB" dirty="0"/>
              <a:t>Number</a:t>
            </a:r>
          </a:p>
          <a:p>
            <a:r>
              <a:rPr lang="en-GB" dirty="0"/>
              <a:t>Probability</a:t>
            </a: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58300" y="2655821"/>
            <a:ext cx="3195500" cy="159775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6860771" y="5228704"/>
            <a:ext cx="4845269" cy="1320291"/>
          </a:xfrm>
          <a:prstGeom prst="roundRect">
            <a:avLst>
              <a:gd name="adj" fmla="val 0"/>
            </a:avLst>
          </a:prstGeom>
          <a:solidFill>
            <a:schemeClr val="bg1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Pupils will receive a more detailed list of topics to revise. If you would like a copy of this list, please email Mrs Mitchell (Head of Maths) </a:t>
            </a:r>
            <a:r>
              <a:rPr lang="en-GB" dirty="0">
                <a:hlinkClick r:id="rId3"/>
              </a:rPr>
              <a:t>cmitchell@friary.greywoodmst.co.uk</a:t>
            </a:r>
            <a:r>
              <a:rPr lang="en-GB" dirty="0"/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2122827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English Language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778544" cy="435133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GB" sz="3300" b="1" dirty="0"/>
              <a:t>1 exam paper: 2 hours</a:t>
            </a:r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r>
              <a:rPr lang="en-GB" dirty="0"/>
              <a:t>Section A: Reading (1 hour)</a:t>
            </a:r>
          </a:p>
          <a:p>
            <a:pPr marL="0" indent="0">
              <a:buNone/>
            </a:pPr>
            <a:r>
              <a:rPr lang="en-GB" b="1" dirty="0"/>
              <a:t>Six comprehension questions </a:t>
            </a:r>
            <a:r>
              <a:rPr lang="en-GB" dirty="0"/>
              <a:t>based on two non-fictional extracts. </a:t>
            </a:r>
          </a:p>
          <a:p>
            <a:pPr marL="0" indent="0">
              <a:buNone/>
            </a:pPr>
            <a:r>
              <a:rPr lang="en-GB" dirty="0"/>
              <a:t>One extract will be from the 21</a:t>
            </a:r>
            <a:r>
              <a:rPr lang="en-GB" baseline="30000" dirty="0"/>
              <a:t>st</a:t>
            </a:r>
            <a:r>
              <a:rPr lang="en-GB" dirty="0"/>
              <a:t> century, and the other will be from the 19</a:t>
            </a:r>
            <a:r>
              <a:rPr lang="en-GB" baseline="30000" dirty="0"/>
              <a:t>th</a:t>
            </a:r>
            <a:r>
              <a:rPr lang="en-GB" dirty="0"/>
              <a:t> century.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Section B: Writing (1 hour)</a:t>
            </a:r>
          </a:p>
          <a:p>
            <a:pPr marL="0" indent="0">
              <a:buNone/>
            </a:pPr>
            <a:r>
              <a:rPr lang="en-GB" b="1" dirty="0"/>
              <a:t>Two transactional writing tasks. </a:t>
            </a:r>
            <a:r>
              <a:rPr lang="en-GB" dirty="0"/>
              <a:t>These could include writing a letter, article, guide, review, report or a speech. </a:t>
            </a:r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r>
              <a:rPr lang="en-GB" b="1" dirty="0"/>
              <a:t>The exam is 2 hours in total.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48042" y="489256"/>
            <a:ext cx="2005758" cy="200575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863840" y="5702300"/>
            <a:ext cx="3584402" cy="609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Mr Daniels </a:t>
            </a:r>
            <a:r>
              <a:rPr lang="en-GB" dirty="0">
                <a:solidFill>
                  <a:schemeClr val="tx1"/>
                </a:solidFill>
                <a:hlinkClick r:id="rId3"/>
              </a:rPr>
              <a:t>sdaniels@friary.greywoodmst.co.uk</a:t>
            </a:r>
            <a:r>
              <a:rPr lang="en-GB" dirty="0">
                <a:solidFill>
                  <a:schemeClr val="tx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113280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Science (combined)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43244" y="126942"/>
            <a:ext cx="3107289" cy="1942056"/>
          </a:xfrm>
          <a:prstGeom prst="rect">
            <a:avLst/>
          </a:prstGeom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sz="3000" b="1" dirty="0"/>
              <a:t>3 exam papers: each 1 hour 15 minutes</a:t>
            </a:r>
          </a:p>
          <a:p>
            <a:endParaRPr lang="en-GB" dirty="0"/>
          </a:p>
          <a:p>
            <a:r>
              <a:rPr lang="en-GB" dirty="0"/>
              <a:t>Biology Paper 1 – Cell Biology; Organisation; Infection and Response; 			           and Bioenergetics</a:t>
            </a:r>
          </a:p>
          <a:p>
            <a:endParaRPr lang="en-GB" dirty="0"/>
          </a:p>
          <a:p>
            <a:r>
              <a:rPr lang="en-GB" dirty="0"/>
              <a:t>Chemistry Paper 1 – Atomic Structure and the Periodic Table; Bonding,                                   </a:t>
            </a:r>
          </a:p>
          <a:p>
            <a:pPr marL="0" indent="0">
              <a:buNone/>
            </a:pPr>
            <a:r>
              <a:rPr lang="en-GB" dirty="0"/>
              <a:t>                                        Structure and the Properties of Matter; Quantitative 			   Chemistry; Chemical Changes; and Energy Changes</a:t>
            </a:r>
          </a:p>
          <a:p>
            <a:endParaRPr lang="en-GB" dirty="0"/>
          </a:p>
          <a:p>
            <a:r>
              <a:rPr lang="en-GB" dirty="0"/>
              <a:t>Physics Paper 1 – Energy; Electricity, Particle Model of Matter; and Atomic 		          Structure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7848600" y="5872163"/>
            <a:ext cx="3603567" cy="609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Mr Brown</a:t>
            </a:r>
          </a:p>
          <a:p>
            <a:pPr algn="ctr"/>
            <a:r>
              <a:rPr lang="en-GB" dirty="0">
                <a:solidFill>
                  <a:schemeClr val="tx1"/>
                </a:solidFill>
                <a:hlinkClick r:id="rId3"/>
              </a:rPr>
              <a:t>dbrown@friary.greywoodmst.co.uk</a:t>
            </a:r>
            <a:r>
              <a:rPr lang="en-GB" dirty="0">
                <a:solidFill>
                  <a:schemeClr val="tx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917931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31630" y="1416050"/>
            <a:ext cx="2025419" cy="202541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3101" y="376237"/>
            <a:ext cx="10515600" cy="1325563"/>
          </a:xfrm>
        </p:spPr>
        <p:txBody>
          <a:bodyPr/>
          <a:lstStyle/>
          <a:p>
            <a:r>
              <a:rPr lang="en-GB" b="1" dirty="0"/>
              <a:t>Separate Sciences: Biology, Chemistry, Physics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492DEDE-E1D3-44F8-B2A2-461B5A2F27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739" y="1809720"/>
            <a:ext cx="10515600" cy="435133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GB" sz="3300" b="1" dirty="0"/>
              <a:t>3 exam papers: each 1 hour 45 minutes</a:t>
            </a:r>
          </a:p>
          <a:p>
            <a:endParaRPr lang="en-GB" dirty="0"/>
          </a:p>
          <a:p>
            <a:r>
              <a:rPr lang="en-GB" dirty="0"/>
              <a:t>Biology Paper 1</a:t>
            </a:r>
          </a:p>
          <a:p>
            <a:r>
              <a:rPr lang="en-GB" dirty="0"/>
              <a:t>Cell Biology; Organisation; Infection and Response; and Bioenergetics</a:t>
            </a:r>
          </a:p>
          <a:p>
            <a:endParaRPr lang="en-GB" dirty="0"/>
          </a:p>
          <a:p>
            <a:r>
              <a:rPr lang="en-GB" dirty="0"/>
              <a:t>Chemistry Paper 1</a:t>
            </a:r>
          </a:p>
          <a:p>
            <a:r>
              <a:rPr lang="en-GB" dirty="0"/>
              <a:t>Atomic Structure and the Periodic Table; Bonding, Structure and the Properties of Matter; Quantitative Chemistry; Chemical Changes; and Energy Changes</a:t>
            </a:r>
          </a:p>
          <a:p>
            <a:endParaRPr lang="en-GB" dirty="0"/>
          </a:p>
          <a:p>
            <a:r>
              <a:rPr lang="en-GB" dirty="0"/>
              <a:t>Physics Paper 1 </a:t>
            </a:r>
          </a:p>
          <a:p>
            <a:r>
              <a:rPr lang="en-GB" dirty="0"/>
              <a:t>Energy; Electricity, Particle Model of Matter; and Atomic Structure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8159694" y="5964178"/>
            <a:ext cx="3603567" cy="609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Mr Brown</a:t>
            </a:r>
          </a:p>
          <a:p>
            <a:pPr algn="ctr"/>
            <a:r>
              <a:rPr lang="en-GB" dirty="0">
                <a:solidFill>
                  <a:schemeClr val="tx1"/>
                </a:solidFill>
                <a:hlinkClick r:id="rId3"/>
              </a:rPr>
              <a:t>dbrown@friary.greywoodmst.co.uk</a:t>
            </a:r>
            <a:r>
              <a:rPr lang="en-GB" dirty="0">
                <a:solidFill>
                  <a:schemeClr val="tx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849169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7246" y="1059045"/>
            <a:ext cx="9153970" cy="1285792"/>
          </a:xfrm>
        </p:spPr>
        <p:txBody>
          <a:bodyPr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b="1" dirty="0">
                <a:solidFill>
                  <a:srgbClr val="000000"/>
                </a:solidFill>
                <a:ea typeface="MS Mincho"/>
                <a:cs typeface="HelveticaNeueLTStd-Roman"/>
              </a:rPr>
              <a:t>French </a:t>
            </a:r>
            <a:br>
              <a:rPr lang="en-GB" sz="1800" b="1" dirty="0">
                <a:solidFill>
                  <a:srgbClr val="000000"/>
                </a:solidFill>
                <a:ea typeface="MS Mincho"/>
                <a:cs typeface="HelveticaNeueLTStd-Roman"/>
              </a:rPr>
            </a:br>
            <a:br>
              <a:rPr lang="en-GB" sz="1800" b="1" i="1" dirty="0"/>
            </a:br>
            <a:r>
              <a:rPr lang="en-GB" sz="2800" b="1" dirty="0">
                <a:latin typeface="+mn-lt"/>
              </a:rPr>
              <a:t>3 exam papers </a:t>
            </a:r>
            <a:r>
              <a:rPr lang="en-GB" sz="1200" b="1" dirty="0">
                <a:latin typeface="+mn-lt"/>
              </a:rPr>
              <a:t>(</a:t>
            </a:r>
            <a:r>
              <a:rPr lang="en-GB" sz="1400" b="1" dirty="0">
                <a:latin typeface="+mn-lt"/>
              </a:rPr>
              <a:t>speaking mock Feb 2023 immediately prior to speaking exam March/April 2023)</a:t>
            </a:r>
            <a:br>
              <a:rPr lang="en-GB" sz="1400" b="1" dirty="0">
                <a:latin typeface="+mn-lt"/>
              </a:rPr>
            </a:br>
            <a:br>
              <a:rPr lang="en-GB" sz="2400" b="1" dirty="0">
                <a:latin typeface="+mn-lt"/>
              </a:rPr>
            </a:br>
            <a:br>
              <a:rPr lang="en-GB" sz="1800" b="1" i="1" dirty="0"/>
            </a:br>
            <a:endParaRPr lang="en-GB" sz="18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90948" y="528729"/>
            <a:ext cx="2384325" cy="1589550"/>
          </a:xfrm>
          <a:prstGeom prst="rect">
            <a:avLst/>
          </a:prstGeom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7246" y="2235781"/>
            <a:ext cx="10680700" cy="45068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u="sng" dirty="0"/>
              <a:t>Reading</a:t>
            </a:r>
            <a:r>
              <a:rPr lang="en-GB" sz="2400" dirty="0"/>
              <a:t> 25%    Foundation 45 minutes, Higher 60 minutes</a:t>
            </a:r>
          </a:p>
          <a:p>
            <a:pPr marL="0" indent="0">
              <a:buNone/>
            </a:pPr>
            <a:r>
              <a:rPr lang="en-GB" sz="2400" u="sng" dirty="0"/>
              <a:t>Writing</a:t>
            </a:r>
            <a:r>
              <a:rPr lang="en-GB" sz="2400" dirty="0"/>
              <a:t> 25%     Foundation 1 hour 5  minutes, Higher 1 hour 20 minutes</a:t>
            </a:r>
          </a:p>
          <a:p>
            <a:pPr marL="0" indent="0">
              <a:buNone/>
            </a:pPr>
            <a:r>
              <a:rPr lang="en-GB" sz="2400" u="sng" dirty="0"/>
              <a:t>Listening</a:t>
            </a:r>
            <a:r>
              <a:rPr lang="en-GB" sz="2400" dirty="0"/>
              <a:t> 25%   Foundation 40 minutes, Higher 50 minutes</a:t>
            </a:r>
          </a:p>
          <a:p>
            <a:pPr marL="0" indent="0">
              <a:buNone/>
            </a:pPr>
            <a:r>
              <a:rPr lang="en-GB" sz="2400" b="1" u="sng" dirty="0"/>
              <a:t>Theme 1 Identity and Culture </a:t>
            </a:r>
            <a:r>
              <a:rPr lang="en-GB" sz="2400" u="sng" dirty="0"/>
              <a:t>:</a:t>
            </a:r>
            <a:r>
              <a:rPr lang="en-GB" sz="2400" dirty="0"/>
              <a:t> </a:t>
            </a:r>
          </a:p>
          <a:p>
            <a:r>
              <a:rPr lang="en-GB" sz="2400" dirty="0"/>
              <a:t>You, family, friends, relationships, technology and social media, music, cinema, TV and going out ,food, sport, customs and festivals.</a:t>
            </a:r>
          </a:p>
          <a:p>
            <a:pPr marL="0" indent="0">
              <a:buNone/>
            </a:pPr>
            <a:r>
              <a:rPr lang="en-GB" sz="2400" b="1" u="sng" dirty="0"/>
              <a:t>Theme 2 Areas of interest</a:t>
            </a:r>
            <a:r>
              <a:rPr lang="en-GB" sz="2400" dirty="0"/>
              <a:t>:</a:t>
            </a:r>
          </a:p>
          <a:p>
            <a:r>
              <a:rPr lang="en-GB" sz="2400" dirty="0"/>
              <a:t>Home and local area, charity and volunteering, healthy living, holidays.</a:t>
            </a:r>
          </a:p>
          <a:p>
            <a:pPr marL="0" indent="0">
              <a:buNone/>
            </a:pPr>
            <a:r>
              <a:rPr lang="en-GB" sz="2400" b="1" u="sng" dirty="0"/>
              <a:t>Theme 3 Study and Employment</a:t>
            </a:r>
          </a:p>
          <a:p>
            <a:r>
              <a:rPr lang="en-GB" sz="2400" dirty="0"/>
              <a:t>My studies, life at school, education post 16, careers and ambitions.</a:t>
            </a:r>
            <a:r>
              <a:rPr lang="en-GB" sz="2400" b="1" u="sng" dirty="0"/>
              <a:t> </a:t>
            </a:r>
            <a:endParaRPr lang="en-GB" sz="2400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5541735" y="442303"/>
            <a:ext cx="3413716" cy="609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Mrs Grigg</a:t>
            </a:r>
          </a:p>
          <a:p>
            <a:pPr algn="ctr"/>
            <a:r>
              <a:rPr lang="en-GB" dirty="0">
                <a:solidFill>
                  <a:schemeClr val="tx1"/>
                </a:solidFill>
                <a:hlinkClick r:id="rId3"/>
              </a:rPr>
              <a:t>sgrigg@friary.greywoodmst.co.uk</a:t>
            </a:r>
            <a:r>
              <a:rPr lang="en-GB" dirty="0">
                <a:solidFill>
                  <a:schemeClr val="tx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744799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Geography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 dirty="0"/>
              <a:t>1 exam paper: 1 hour 30 minutes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b="1" dirty="0"/>
              <a:t>Topics to revise:</a:t>
            </a:r>
          </a:p>
          <a:p>
            <a:pPr marL="0" indent="0">
              <a:buNone/>
            </a:pPr>
            <a:endParaRPr lang="en-GB" b="1" dirty="0"/>
          </a:p>
          <a:p>
            <a:r>
              <a:rPr lang="en-GB" sz="2800" dirty="0"/>
              <a:t>Urban Issues and Challenges</a:t>
            </a:r>
          </a:p>
          <a:p>
            <a:r>
              <a:rPr lang="en-GB" dirty="0"/>
              <a:t>The Challenge of Natural Hazards</a:t>
            </a:r>
            <a:endParaRPr lang="en-GB" sz="2800" dirty="0"/>
          </a:p>
          <a:p>
            <a:r>
              <a:rPr lang="en-GB" dirty="0"/>
              <a:t>Coastal Landscapes</a:t>
            </a:r>
          </a:p>
          <a:p>
            <a:r>
              <a:rPr lang="en-GB" sz="2800" dirty="0"/>
              <a:t>Skills / Unfamiliar fieldwork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10465"/>
          <a:stretch/>
        </p:blipFill>
        <p:spPr>
          <a:xfrm>
            <a:off x="7543800" y="3908454"/>
            <a:ext cx="3810000" cy="226850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433777" y="529389"/>
            <a:ext cx="4106913" cy="91784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Mrs </a:t>
            </a:r>
            <a:r>
              <a:rPr lang="en-GB">
                <a:solidFill>
                  <a:schemeClr val="tx1"/>
                </a:solidFill>
              </a:rPr>
              <a:t>Gisbourne</a:t>
            </a:r>
            <a:endParaRPr lang="en-GB" dirty="0">
              <a:solidFill>
                <a:schemeClr val="tx1"/>
              </a:solidFill>
            </a:endParaRPr>
          </a:p>
          <a:p>
            <a:pPr algn="ctr"/>
            <a:r>
              <a:rPr lang="en-GB" dirty="0">
                <a:solidFill>
                  <a:schemeClr val="tx1"/>
                </a:solidFill>
                <a:hlinkClick r:id="rId3"/>
              </a:rPr>
              <a:t>sgisbourne@friary.greywoodmst.co.uk</a:t>
            </a:r>
            <a:r>
              <a:rPr lang="en-GB" dirty="0">
                <a:solidFill>
                  <a:schemeClr val="tx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219958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3031" y="219588"/>
            <a:ext cx="10515600" cy="1325563"/>
          </a:xfrm>
        </p:spPr>
        <p:txBody>
          <a:bodyPr/>
          <a:lstStyle/>
          <a:p>
            <a:r>
              <a:rPr lang="en-GB" b="1" dirty="0"/>
              <a:t>History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5230" y="1524794"/>
            <a:ext cx="10515600" cy="50208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b="1" dirty="0"/>
              <a:t>1 exam paper: </a:t>
            </a:r>
            <a:r>
              <a:rPr lang="en-GB" dirty="0"/>
              <a:t>2 hours</a:t>
            </a:r>
            <a:endParaRPr lang="en-US" sz="2000" dirty="0"/>
          </a:p>
          <a:p>
            <a:endParaRPr lang="en-GB" sz="2000" dirty="0"/>
          </a:p>
          <a:p>
            <a:pPr marL="0" indent="0">
              <a:buNone/>
            </a:pPr>
            <a:r>
              <a:rPr lang="en-GB" b="1" dirty="0"/>
              <a:t>Topics to revise:</a:t>
            </a:r>
          </a:p>
        </p:txBody>
      </p:sp>
      <p:sp>
        <p:nvSpPr>
          <p:cNvPr id="5" name="Rectangle 4"/>
          <p:cNvSpPr/>
          <p:nvPr/>
        </p:nvSpPr>
        <p:spPr>
          <a:xfrm>
            <a:off x="985787" y="3240548"/>
            <a:ext cx="378593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/>
              <a:t>Entertainment and Leisure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GB" sz="2400" dirty="0"/>
              <a:t>Sport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GB" sz="2400" dirty="0"/>
              <a:t>Holidays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GB" sz="2400" dirty="0"/>
              <a:t>Music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GB" sz="2400" dirty="0"/>
              <a:t>Popular Entertainment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GB" sz="2400" dirty="0"/>
              <a:t>Children’s Entertainment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GB" sz="2400" dirty="0"/>
              <a:t>Cruelty in sport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GB" sz="2400" dirty="0" err="1"/>
              <a:t>Butlins</a:t>
            </a:r>
            <a:r>
              <a:rPr lang="en-GB" sz="2400" dirty="0"/>
              <a:t> </a:t>
            </a:r>
            <a:endParaRPr lang="en-US" sz="2400" dirty="0"/>
          </a:p>
        </p:txBody>
      </p:sp>
      <p:sp>
        <p:nvSpPr>
          <p:cNvPr id="6" name="Rectangle 5"/>
          <p:cNvSpPr/>
          <p:nvPr/>
        </p:nvSpPr>
        <p:spPr>
          <a:xfrm>
            <a:off x="5553593" y="3240548"/>
            <a:ext cx="7239001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/>
              <a:t>Germany: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GB" sz="2400" dirty="0"/>
              <a:t>Impact of WW1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GB" sz="2400" dirty="0"/>
              <a:t>Recovery of Weimar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GB" sz="2400" dirty="0"/>
              <a:t>End of Weimar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GB" sz="2400" dirty="0"/>
              <a:t>Consolidation of power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GB" sz="2400" dirty="0"/>
              <a:t>Hitler’s foreign policy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GB" sz="2400" dirty="0"/>
              <a:t>Nazi economic, social and racial policy.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GB" sz="2400" dirty="0"/>
              <a:t>Terror and persuasion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65029" y="3655329"/>
            <a:ext cx="2167078" cy="131144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5062451" y="431150"/>
            <a:ext cx="4110643" cy="62183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Mr Rivers-Boyce</a:t>
            </a:r>
          </a:p>
          <a:p>
            <a:pPr algn="ctr"/>
            <a:r>
              <a:rPr lang="en-GB" dirty="0">
                <a:solidFill>
                  <a:schemeClr val="tx1"/>
                </a:solidFill>
                <a:hlinkClick r:id="rId3"/>
              </a:rPr>
              <a:t>lrivers-boyce@friary.greywoodmst.co.uk</a:t>
            </a:r>
            <a:r>
              <a:rPr lang="en-GB" dirty="0">
                <a:solidFill>
                  <a:schemeClr val="tx1"/>
                </a:solidFill>
              </a:rPr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97622" y="1475934"/>
            <a:ext cx="2265947" cy="1507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14615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8554" y="240406"/>
            <a:ext cx="10515600" cy="1325563"/>
          </a:xfrm>
        </p:spPr>
        <p:txBody>
          <a:bodyPr/>
          <a:lstStyle/>
          <a:p>
            <a:r>
              <a:rPr lang="en-GB" b="1" dirty="0"/>
              <a:t>Religious Studies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8692" y="1507751"/>
            <a:ext cx="9300888" cy="4957010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GB" sz="3600" b="1" dirty="0"/>
              <a:t>2 exam papers: 1 hour each </a:t>
            </a:r>
          </a:p>
          <a:p>
            <a:pPr marL="0" indent="0">
              <a:buNone/>
            </a:pPr>
            <a:endParaRPr lang="en-GB" sz="2600" b="1" dirty="0"/>
          </a:p>
          <a:p>
            <a:pPr marL="514350" indent="-514350">
              <a:buAutoNum type="arabicPeriod"/>
            </a:pPr>
            <a:r>
              <a:rPr lang="en-GB" sz="3800" b="1" dirty="0"/>
              <a:t>Christianity </a:t>
            </a:r>
          </a:p>
          <a:p>
            <a:pPr marL="514350" indent="-514350">
              <a:buAutoNum type="arabicPeriod"/>
            </a:pPr>
            <a:r>
              <a:rPr lang="en-GB" sz="3800" b="1" dirty="0"/>
              <a:t>Islam</a:t>
            </a:r>
          </a:p>
          <a:p>
            <a:pPr marL="0" indent="0">
              <a:buNone/>
            </a:pPr>
            <a:endParaRPr lang="en-GB" sz="2600" dirty="0"/>
          </a:p>
          <a:p>
            <a:pPr marL="0" indent="0">
              <a:buNone/>
            </a:pPr>
            <a:r>
              <a:rPr lang="en-GB" sz="3600" b="1" dirty="0"/>
              <a:t>Topics to revise:</a:t>
            </a:r>
          </a:p>
          <a:p>
            <a:pPr marL="0" indent="0">
              <a:buNone/>
            </a:pPr>
            <a:endParaRPr lang="en-GB" sz="2600" b="1" dirty="0"/>
          </a:p>
          <a:p>
            <a:pPr marL="0" indent="0">
              <a:buNone/>
            </a:pPr>
            <a:r>
              <a:rPr lang="en-GB" sz="3300" b="1" dirty="0"/>
              <a:t>Christianity </a:t>
            </a: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en-GB" sz="3300" i="1" dirty="0"/>
              <a:t>Beliefs - Nature of God, Creation, Jesus, Salvation, Afterlife</a:t>
            </a: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en-GB" sz="33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Practices – Worship, Sacraments, Pilgrimage, Celebrations, Christianity in Britain, Worldwide Church</a:t>
            </a: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endParaRPr lang="en-GB" sz="3300" i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GB" sz="3300" b="1" dirty="0"/>
              <a:t>Islam</a:t>
            </a:r>
          </a:p>
          <a:p>
            <a:pPr marL="0" indent="0">
              <a:buNone/>
            </a:pPr>
            <a:r>
              <a:rPr lang="en-GB" sz="3300" i="1" dirty="0"/>
              <a:t>Beliefs – Nature of Allah, Prophethood, Angels, Afterlife, Foundations of Faith</a:t>
            </a:r>
          </a:p>
          <a:p>
            <a:pPr marL="0" indent="0">
              <a:buNone/>
            </a:pPr>
            <a:r>
              <a:rPr lang="en-GB" sz="33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Practices – 5 Pillars of Islam, Jihad, Festivals, 10 Obligatory Acts</a:t>
            </a:r>
            <a:endParaRPr lang="en-GB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82024" y="1217999"/>
            <a:ext cx="1608160" cy="16081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74306" y="4873881"/>
            <a:ext cx="1823596" cy="182359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607966" y="406068"/>
            <a:ext cx="3745834" cy="62183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Mrs Gabbitass</a:t>
            </a:r>
          </a:p>
          <a:p>
            <a:pPr algn="ctr"/>
            <a:r>
              <a:rPr lang="en-GB" dirty="0">
                <a:solidFill>
                  <a:schemeClr val="tx1"/>
                </a:solidFill>
                <a:hlinkClick r:id="rId4"/>
              </a:rPr>
              <a:t>kgabbitass@friary.greywoodmst.co.uk</a:t>
            </a:r>
            <a:r>
              <a:rPr lang="en-GB" dirty="0">
                <a:solidFill>
                  <a:schemeClr val="tx1"/>
                </a:solidFill>
              </a:rPr>
              <a:t>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19286" y="3016252"/>
            <a:ext cx="2540367" cy="1477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7290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952</TotalTime>
  <Words>1063</Words>
  <Application>Microsoft Office PowerPoint</Application>
  <PresentationFormat>Widescreen</PresentationFormat>
  <Paragraphs>184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MS Mincho</vt:lpstr>
      <vt:lpstr>Arial</vt:lpstr>
      <vt:lpstr>Calibri</vt:lpstr>
      <vt:lpstr>Calibri Light</vt:lpstr>
      <vt:lpstr>HelveticaNeueLTStd-Roman</vt:lpstr>
      <vt:lpstr>Times New Roman</vt:lpstr>
      <vt:lpstr>Wingdings</vt:lpstr>
      <vt:lpstr>Office Theme</vt:lpstr>
      <vt:lpstr>TOPICS TO REVISE  </vt:lpstr>
      <vt:lpstr>Maths: Foundation and Higher Tier</vt:lpstr>
      <vt:lpstr>English Language</vt:lpstr>
      <vt:lpstr>Science (combined)</vt:lpstr>
      <vt:lpstr>Separate Sciences: Biology, Chemistry, Physics</vt:lpstr>
      <vt:lpstr>French   3 exam papers (speaking mock Feb 2023 immediately prior to speaking exam March/April 2023)   </vt:lpstr>
      <vt:lpstr>Geography</vt:lpstr>
      <vt:lpstr>History </vt:lpstr>
      <vt:lpstr>Religious Studies</vt:lpstr>
      <vt:lpstr>Health and Social Care</vt:lpstr>
      <vt:lpstr>Music</vt:lpstr>
      <vt:lpstr>Enterprise</vt:lpstr>
      <vt:lpstr>Art and Design: Unit 1 - AO4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Maths: Foundation and Higher Tier</dc:title>
  <dc:creator>Oldfield, Ms R.</dc:creator>
  <cp:lastModifiedBy>Oldfield, Ms R.</cp:lastModifiedBy>
  <cp:revision>10</cp:revision>
  <dcterms:created xsi:type="dcterms:W3CDTF">2022-10-04T12:56:01Z</dcterms:created>
  <dcterms:modified xsi:type="dcterms:W3CDTF">2022-10-10T06:45:55Z</dcterms:modified>
</cp:coreProperties>
</file>