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3" r:id="rId4"/>
    <p:sldId id="281" r:id="rId5"/>
    <p:sldId id="282" r:id="rId6"/>
    <p:sldId id="284" r:id="rId7"/>
    <p:sldId id="285" r:id="rId8"/>
    <p:sldId id="269" r:id="rId9"/>
    <p:sldId id="270" r:id="rId10"/>
    <p:sldId id="271" r:id="rId11"/>
    <p:sldId id="272" r:id="rId12"/>
    <p:sldId id="273" r:id="rId13"/>
    <p:sldId id="274" r:id="rId14"/>
    <p:sldId id="275" r:id="rId15"/>
    <p:sldId id="276" r:id="rId16"/>
    <p:sldId id="277" r:id="rId17"/>
    <p:sldId id="279" r:id="rId18"/>
    <p:sldId id="259" r:id="rId19"/>
    <p:sldId id="260" r:id="rId20"/>
    <p:sldId id="289" r:id="rId21"/>
    <p:sldId id="261" r:id="rId22"/>
    <p:sldId id="263" r:id="rId23"/>
    <p:sldId id="264" r:id="rId24"/>
    <p:sldId id="265" r:id="rId25"/>
    <p:sldId id="266" r:id="rId26"/>
    <p:sldId id="268" r:id="rId27"/>
    <p:sldId id="286" r:id="rId28"/>
    <p:sldId id="287" r:id="rId29"/>
    <p:sldId id="29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el Stubbs" initials="AS" lastIdx="1" clrIdx="0">
    <p:extLst>
      <p:ext uri="{19B8F6BF-5375-455C-9EA6-DF929625EA0E}">
        <p15:presenceInfo xmlns:p15="http://schemas.microsoft.com/office/powerpoint/2012/main" userId="S-1-5-21-2423355333-753126809-3515921495-88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6" d="100"/>
          <a:sy n="106" d="100"/>
        </p:scale>
        <p:origin x="126"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2-26T13:54:34.218" idx="1">
    <p:pos x="6988" y="406"/>
    <p:text/>
    <p:extLst>
      <p:ext uri="{C676402C-5697-4E1C-873F-D02D1690AC5C}">
        <p15:threadingInfo xmlns:p15="http://schemas.microsoft.com/office/powerpoint/2012/main" timeZoneBias="0"/>
      </p:ext>
    </p:extLst>
  </p:cm>
</p:cmLst>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523B6CE-7BB2-4BB3-A7B7-C78500F6707B}" type="datetimeFigureOut">
              <a:rPr lang="en-GB" smtClean="0"/>
              <a:t>16/03/2021</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F1C6B51D-5D0B-4260-B191-221EFDA44C8D}"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851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523B6CE-7BB2-4BB3-A7B7-C78500F6707B}" type="datetimeFigureOut">
              <a:rPr lang="en-GB" smtClean="0"/>
              <a:t>16/03/2021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C6B51D-5D0B-4260-B191-221EFDA44C8D}" type="slidenum">
              <a:rPr lang="en-GB" smtClean="0"/>
              <a:t>‹#›</a:t>
            </a:fld>
            <a:endParaRPr lang="en-GB"/>
          </a:p>
        </p:txBody>
      </p:sp>
    </p:spTree>
    <p:extLst>
      <p:ext uri="{BB962C8B-B14F-4D97-AF65-F5344CB8AC3E}">
        <p14:creationId xmlns:p14="http://schemas.microsoft.com/office/powerpoint/2010/main" val="806638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23B6CE-7BB2-4BB3-A7B7-C78500F6707B}" type="datetimeFigureOut">
              <a:rPr lang="en-GB" smtClean="0"/>
              <a:t>16/03/2021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C6B51D-5D0B-4260-B191-221EFDA44C8D}"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0351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23B6CE-7BB2-4BB3-A7B7-C78500F6707B}" type="datetimeFigureOut">
              <a:rPr lang="en-GB" smtClean="0"/>
              <a:t>16/03/2021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C6B51D-5D0B-4260-B191-221EFDA44C8D}"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8968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23B6CE-7BB2-4BB3-A7B7-C78500F6707B}" type="datetimeFigureOut">
              <a:rPr lang="en-GB" smtClean="0"/>
              <a:t>16/03/2021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C6B51D-5D0B-4260-B191-221EFDA44C8D}" type="slidenum">
              <a:rPr lang="en-GB" smtClean="0"/>
              <a:t>‹#›</a:t>
            </a:fld>
            <a:endParaRPr lang="en-GB"/>
          </a:p>
        </p:txBody>
      </p:sp>
    </p:spTree>
    <p:extLst>
      <p:ext uri="{BB962C8B-B14F-4D97-AF65-F5344CB8AC3E}">
        <p14:creationId xmlns:p14="http://schemas.microsoft.com/office/powerpoint/2010/main" val="1691358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23B6CE-7BB2-4BB3-A7B7-C78500F6707B}" type="datetimeFigureOut">
              <a:rPr lang="en-GB" smtClean="0"/>
              <a:t>16/03/2021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C6B51D-5D0B-4260-B191-221EFDA44C8D}"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8432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23B6CE-7BB2-4BB3-A7B7-C78500F6707B}" type="datetimeFigureOut">
              <a:rPr lang="en-GB" smtClean="0"/>
              <a:t>16/03/2021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C6B51D-5D0B-4260-B191-221EFDA44C8D}"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011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23B6CE-7BB2-4BB3-A7B7-C78500F6707B}" type="datetimeFigureOut">
              <a:rPr lang="en-GB" smtClean="0"/>
              <a:t>16/03/2021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C6B51D-5D0B-4260-B191-221EFDA44C8D}"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3058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23B6CE-7BB2-4BB3-A7B7-C78500F6707B}" type="datetimeFigureOut">
              <a:rPr lang="en-GB" smtClean="0"/>
              <a:t>16/03/2021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C6B51D-5D0B-4260-B191-221EFDA44C8D}"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4756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23B6CE-7BB2-4BB3-A7B7-C78500F6707B}" type="datetimeFigureOut">
              <a:rPr lang="en-GB" smtClean="0"/>
              <a:t>16/03/2021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C6B51D-5D0B-4260-B191-221EFDA44C8D}" type="slidenum">
              <a:rPr lang="en-GB" smtClean="0"/>
              <a:t>‹#›</a:t>
            </a:fld>
            <a:endParaRPr lang="en-GB"/>
          </a:p>
        </p:txBody>
      </p:sp>
    </p:spTree>
    <p:extLst>
      <p:ext uri="{BB962C8B-B14F-4D97-AF65-F5344CB8AC3E}">
        <p14:creationId xmlns:p14="http://schemas.microsoft.com/office/powerpoint/2010/main" val="1668451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23B6CE-7BB2-4BB3-A7B7-C78500F6707B}" type="datetimeFigureOut">
              <a:rPr lang="en-GB" smtClean="0"/>
              <a:t>16/03/2021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C6B51D-5D0B-4260-B191-221EFDA44C8D}"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8812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23B6CE-7BB2-4BB3-A7B7-C78500F6707B}" type="datetimeFigureOut">
              <a:rPr lang="en-GB" smtClean="0"/>
              <a:t>16/03/2021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C6B51D-5D0B-4260-B191-221EFDA44C8D}" type="slidenum">
              <a:rPr lang="en-GB" smtClean="0"/>
              <a:t>‹#›</a:t>
            </a:fld>
            <a:endParaRPr lang="en-GB"/>
          </a:p>
        </p:txBody>
      </p:sp>
    </p:spTree>
    <p:extLst>
      <p:ext uri="{BB962C8B-B14F-4D97-AF65-F5344CB8AC3E}">
        <p14:creationId xmlns:p14="http://schemas.microsoft.com/office/powerpoint/2010/main" val="3853983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23B6CE-7BB2-4BB3-A7B7-C78500F6707B}" type="datetimeFigureOut">
              <a:rPr lang="en-GB" smtClean="0"/>
              <a:t>16/03/2021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1C6B51D-5D0B-4260-B191-221EFDA44C8D}"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6342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23B6CE-7BB2-4BB3-A7B7-C78500F6707B}" type="datetimeFigureOut">
              <a:rPr lang="en-GB" smtClean="0"/>
              <a:t>16/03/2021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C6B51D-5D0B-4260-B191-221EFDA44C8D}"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8643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23B6CE-7BB2-4BB3-A7B7-C78500F6707B}" type="datetimeFigureOut">
              <a:rPr lang="en-GB" smtClean="0"/>
              <a:t>16/03/2021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1C6B51D-5D0B-4260-B191-221EFDA44C8D}" type="slidenum">
              <a:rPr lang="en-GB" smtClean="0"/>
              <a:t>‹#›</a:t>
            </a:fld>
            <a:endParaRPr lang="en-GB"/>
          </a:p>
        </p:txBody>
      </p:sp>
    </p:spTree>
    <p:extLst>
      <p:ext uri="{BB962C8B-B14F-4D97-AF65-F5344CB8AC3E}">
        <p14:creationId xmlns:p14="http://schemas.microsoft.com/office/powerpoint/2010/main" val="3574916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523B6CE-7BB2-4BB3-A7B7-C78500F6707B}" type="datetimeFigureOut">
              <a:rPr lang="en-GB" smtClean="0"/>
              <a:t>16/03/2021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C6B51D-5D0B-4260-B191-221EFDA44C8D}"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3447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523B6CE-7BB2-4BB3-A7B7-C78500F6707B}" type="datetimeFigureOut">
              <a:rPr lang="en-GB" smtClean="0"/>
              <a:t>16/03/2021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C6B51D-5D0B-4260-B191-221EFDA44C8D}" type="slidenum">
              <a:rPr lang="en-GB" smtClean="0"/>
              <a:t>‹#›</a:t>
            </a:fld>
            <a:endParaRPr lang="en-GB"/>
          </a:p>
        </p:txBody>
      </p:sp>
    </p:spTree>
    <p:extLst>
      <p:ext uri="{BB962C8B-B14F-4D97-AF65-F5344CB8AC3E}">
        <p14:creationId xmlns:p14="http://schemas.microsoft.com/office/powerpoint/2010/main" val="1636081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523B6CE-7BB2-4BB3-A7B7-C78500F6707B}" type="datetimeFigureOut">
              <a:rPr lang="en-GB" smtClean="0"/>
              <a:t>16/03/2021</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1C6B51D-5D0B-4260-B191-221EFDA44C8D}" type="slidenum">
              <a:rPr lang="en-GB" smtClean="0"/>
              <a:t>‹#›</a:t>
            </a:fld>
            <a:endParaRPr lang="en-GB"/>
          </a:p>
        </p:txBody>
      </p:sp>
    </p:spTree>
    <p:extLst>
      <p:ext uri="{BB962C8B-B14F-4D97-AF65-F5344CB8AC3E}">
        <p14:creationId xmlns:p14="http://schemas.microsoft.com/office/powerpoint/2010/main" val="138908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mO_rAsMuAl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NbnqLZRjoAk" TargetMode="External"/><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www.gov.uk/student-finance-calculato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2"/>
            <a:ext cx="6815669" cy="946884"/>
          </a:xfrm>
        </p:spPr>
        <p:txBody>
          <a:bodyPr/>
          <a:lstStyle/>
          <a:p>
            <a:r>
              <a:rPr lang="en-GB" dirty="0" smtClean="0"/>
              <a:t>Student Finance</a:t>
            </a:r>
            <a:endParaRPr lang="en-GB" dirty="0"/>
          </a:p>
        </p:txBody>
      </p:sp>
      <p:sp>
        <p:nvSpPr>
          <p:cNvPr id="3" name="Subtitle 2"/>
          <p:cNvSpPr>
            <a:spLocks noGrp="1"/>
          </p:cNvSpPr>
          <p:nvPr>
            <p:ph type="subTitle" idx="1"/>
          </p:nvPr>
        </p:nvSpPr>
        <p:spPr>
          <a:xfrm>
            <a:off x="2692398" y="3283524"/>
            <a:ext cx="6815669" cy="2069871"/>
          </a:xfrm>
        </p:spPr>
        <p:txBody>
          <a:bodyPr/>
          <a:lstStyle/>
          <a:p>
            <a:endParaRPr lang="en-GB" dirty="0"/>
          </a:p>
        </p:txBody>
      </p:sp>
      <p:pic>
        <p:nvPicPr>
          <p:cNvPr id="4" name="Picture 3" descr="Financial Assistance - Clipboard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9287" y="2818016"/>
            <a:ext cx="5087389" cy="2409275"/>
          </a:xfrm>
          <a:prstGeom prst="rect">
            <a:avLst/>
          </a:prstGeom>
        </p:spPr>
      </p:pic>
    </p:spTree>
    <p:extLst>
      <p:ext uri="{BB962C8B-B14F-4D97-AF65-F5344CB8AC3E}">
        <p14:creationId xmlns:p14="http://schemas.microsoft.com/office/powerpoint/2010/main" val="982980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63039" y="709958"/>
            <a:ext cx="9667703" cy="5438082"/>
          </a:xfrm>
          <a:prstGeom prst="rect">
            <a:avLst/>
          </a:prstGeom>
        </p:spPr>
      </p:pic>
      <p:sp>
        <p:nvSpPr>
          <p:cNvPr id="3" name="Rectangle 2"/>
          <p:cNvSpPr/>
          <p:nvPr/>
        </p:nvSpPr>
        <p:spPr>
          <a:xfrm>
            <a:off x="6975567" y="5258191"/>
            <a:ext cx="4032066" cy="369332"/>
          </a:xfrm>
          <a:prstGeom prst="rect">
            <a:avLst/>
          </a:prstGeom>
        </p:spPr>
        <p:txBody>
          <a:bodyPr wrap="none">
            <a:spAutoFit/>
          </a:bodyPr>
          <a:lstStyle/>
          <a:p>
            <a:r>
              <a:rPr lang="en-GB" dirty="0"/>
              <a:t>Between September 2021 and August 2022</a:t>
            </a:r>
          </a:p>
        </p:txBody>
      </p:sp>
      <p:cxnSp>
        <p:nvCxnSpPr>
          <p:cNvPr id="5" name="Straight Arrow Connector 4"/>
          <p:cNvCxnSpPr/>
          <p:nvPr/>
        </p:nvCxnSpPr>
        <p:spPr>
          <a:xfrm flipH="1">
            <a:off x="6422571" y="5442857"/>
            <a:ext cx="552996" cy="97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035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80160" y="683711"/>
            <a:ext cx="9695872" cy="5453928"/>
          </a:xfrm>
          <a:prstGeom prst="rect">
            <a:avLst/>
          </a:prstGeom>
        </p:spPr>
      </p:pic>
      <p:sp>
        <p:nvSpPr>
          <p:cNvPr id="2" name="TextBox 1"/>
          <p:cNvSpPr txBox="1"/>
          <p:nvPr/>
        </p:nvSpPr>
        <p:spPr>
          <a:xfrm>
            <a:off x="5116285" y="2296885"/>
            <a:ext cx="2656115" cy="369332"/>
          </a:xfrm>
          <a:prstGeom prst="rect">
            <a:avLst/>
          </a:prstGeom>
          <a:noFill/>
        </p:spPr>
        <p:txBody>
          <a:bodyPr wrap="square" rtlCol="0">
            <a:spAutoFit/>
          </a:bodyPr>
          <a:lstStyle/>
          <a:p>
            <a:r>
              <a:rPr lang="en-GB" dirty="0" smtClean="0"/>
              <a:t>This hasn’t changed</a:t>
            </a:r>
            <a:endParaRPr lang="en-GB" dirty="0"/>
          </a:p>
        </p:txBody>
      </p:sp>
      <p:sp>
        <p:nvSpPr>
          <p:cNvPr id="3" name="Rectangle 2"/>
          <p:cNvSpPr/>
          <p:nvPr/>
        </p:nvSpPr>
        <p:spPr>
          <a:xfrm>
            <a:off x="6757853" y="4032596"/>
            <a:ext cx="4032066" cy="369332"/>
          </a:xfrm>
          <a:prstGeom prst="rect">
            <a:avLst/>
          </a:prstGeom>
        </p:spPr>
        <p:txBody>
          <a:bodyPr wrap="none">
            <a:spAutoFit/>
          </a:bodyPr>
          <a:lstStyle/>
          <a:p>
            <a:r>
              <a:rPr lang="en-GB" dirty="0"/>
              <a:t>Between September 2021 and August 2022</a:t>
            </a:r>
          </a:p>
        </p:txBody>
      </p:sp>
      <p:cxnSp>
        <p:nvCxnSpPr>
          <p:cNvPr id="6" name="Straight Arrow Connector 5"/>
          <p:cNvCxnSpPr/>
          <p:nvPr/>
        </p:nvCxnSpPr>
        <p:spPr>
          <a:xfrm flipH="1">
            <a:off x="6226629" y="4223657"/>
            <a:ext cx="5312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457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1229" y="774151"/>
            <a:ext cx="9209424" cy="5180301"/>
          </a:xfrm>
          <a:prstGeom prst="rect">
            <a:avLst/>
          </a:prstGeom>
        </p:spPr>
      </p:pic>
      <p:sp>
        <p:nvSpPr>
          <p:cNvPr id="3" name="Rectangle 2"/>
          <p:cNvSpPr/>
          <p:nvPr/>
        </p:nvSpPr>
        <p:spPr>
          <a:xfrm>
            <a:off x="6698587" y="4419991"/>
            <a:ext cx="4032066" cy="369332"/>
          </a:xfrm>
          <a:prstGeom prst="rect">
            <a:avLst/>
          </a:prstGeom>
        </p:spPr>
        <p:txBody>
          <a:bodyPr wrap="none">
            <a:spAutoFit/>
          </a:bodyPr>
          <a:lstStyle/>
          <a:p>
            <a:r>
              <a:rPr lang="en-GB" dirty="0"/>
              <a:t>Between September 2021 and August 2022</a:t>
            </a:r>
          </a:p>
        </p:txBody>
      </p:sp>
      <p:cxnSp>
        <p:nvCxnSpPr>
          <p:cNvPr id="5" name="Straight Arrow Connector 4"/>
          <p:cNvCxnSpPr/>
          <p:nvPr/>
        </p:nvCxnSpPr>
        <p:spPr>
          <a:xfrm flipH="1">
            <a:off x="6215743" y="4626429"/>
            <a:ext cx="370114" cy="544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035629" y="2481943"/>
            <a:ext cx="1611085" cy="1200329"/>
          </a:xfrm>
          <a:prstGeom prst="rect">
            <a:avLst/>
          </a:prstGeom>
          <a:noFill/>
        </p:spPr>
        <p:txBody>
          <a:bodyPr wrap="square" rtlCol="0">
            <a:spAutoFit/>
          </a:bodyPr>
          <a:lstStyle/>
          <a:p>
            <a:r>
              <a:rPr lang="en-GB" dirty="0" smtClean="0"/>
              <a:t>This is just an example, tick the box that relates to you.</a:t>
            </a:r>
            <a:endParaRPr lang="en-GB" dirty="0"/>
          </a:p>
        </p:txBody>
      </p:sp>
    </p:spTree>
    <p:extLst>
      <p:ext uri="{BB962C8B-B14F-4D97-AF65-F5344CB8AC3E}">
        <p14:creationId xmlns:p14="http://schemas.microsoft.com/office/powerpoint/2010/main" val="1414624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7799" y="681038"/>
            <a:ext cx="9694333" cy="5453062"/>
          </a:xfrm>
          <a:prstGeom prst="rect">
            <a:avLst/>
          </a:prstGeom>
        </p:spPr>
      </p:pic>
      <p:sp>
        <p:nvSpPr>
          <p:cNvPr id="3" name="TextBox 2"/>
          <p:cNvSpPr txBox="1"/>
          <p:nvPr/>
        </p:nvSpPr>
        <p:spPr>
          <a:xfrm>
            <a:off x="1524001" y="2253343"/>
            <a:ext cx="1894114" cy="1477328"/>
          </a:xfrm>
          <a:prstGeom prst="rect">
            <a:avLst/>
          </a:prstGeom>
          <a:noFill/>
        </p:spPr>
        <p:txBody>
          <a:bodyPr wrap="square" rtlCol="0">
            <a:spAutoFit/>
          </a:bodyPr>
          <a:lstStyle/>
          <a:p>
            <a:r>
              <a:rPr lang="en-GB" dirty="0" smtClean="0"/>
              <a:t>This is an example, just type in the amount that relates to your circumstances</a:t>
            </a:r>
            <a:endParaRPr lang="en-GB" dirty="0"/>
          </a:p>
        </p:txBody>
      </p:sp>
    </p:spTree>
    <p:extLst>
      <p:ext uri="{BB962C8B-B14F-4D97-AF65-F5344CB8AC3E}">
        <p14:creationId xmlns:p14="http://schemas.microsoft.com/office/powerpoint/2010/main" val="1032473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1475" y="725083"/>
            <a:ext cx="9528592" cy="5359833"/>
          </a:xfrm>
          <a:prstGeom prst="rect">
            <a:avLst/>
          </a:prstGeom>
        </p:spPr>
      </p:pic>
      <p:sp>
        <p:nvSpPr>
          <p:cNvPr id="3" name="TextBox 2"/>
          <p:cNvSpPr txBox="1"/>
          <p:nvPr/>
        </p:nvSpPr>
        <p:spPr>
          <a:xfrm>
            <a:off x="1839686" y="2547257"/>
            <a:ext cx="1611085" cy="1200329"/>
          </a:xfrm>
          <a:prstGeom prst="rect">
            <a:avLst/>
          </a:prstGeom>
          <a:noFill/>
        </p:spPr>
        <p:txBody>
          <a:bodyPr wrap="square" rtlCol="0">
            <a:spAutoFit/>
          </a:bodyPr>
          <a:lstStyle/>
          <a:p>
            <a:r>
              <a:rPr lang="en-GB" dirty="0" smtClean="0"/>
              <a:t>This is just an example, tick the box that relates to you</a:t>
            </a:r>
            <a:endParaRPr lang="en-GB" dirty="0"/>
          </a:p>
        </p:txBody>
      </p:sp>
    </p:spTree>
    <p:extLst>
      <p:ext uri="{BB962C8B-B14F-4D97-AF65-F5344CB8AC3E}">
        <p14:creationId xmlns:p14="http://schemas.microsoft.com/office/powerpoint/2010/main" val="3772920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3140" y="767848"/>
            <a:ext cx="9410545" cy="5242254"/>
          </a:xfrm>
          <a:prstGeom prst="rect">
            <a:avLst/>
          </a:prstGeom>
        </p:spPr>
      </p:pic>
      <p:sp>
        <p:nvSpPr>
          <p:cNvPr id="3" name="Rectangle 2"/>
          <p:cNvSpPr/>
          <p:nvPr/>
        </p:nvSpPr>
        <p:spPr>
          <a:xfrm>
            <a:off x="6703424" y="4692134"/>
            <a:ext cx="3681547" cy="338554"/>
          </a:xfrm>
          <a:prstGeom prst="rect">
            <a:avLst/>
          </a:prstGeom>
        </p:spPr>
        <p:txBody>
          <a:bodyPr wrap="square">
            <a:spAutoFit/>
          </a:bodyPr>
          <a:lstStyle/>
          <a:p>
            <a:r>
              <a:rPr lang="en-GB" sz="1600" dirty="0"/>
              <a:t>Between September 2021 and August 2022</a:t>
            </a:r>
          </a:p>
        </p:txBody>
      </p:sp>
      <p:cxnSp>
        <p:nvCxnSpPr>
          <p:cNvPr id="5" name="Straight Arrow Connector 4"/>
          <p:cNvCxnSpPr/>
          <p:nvPr/>
        </p:nvCxnSpPr>
        <p:spPr>
          <a:xfrm flipH="1">
            <a:off x="5998029" y="4898571"/>
            <a:ext cx="533400" cy="76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573140" y="2465645"/>
            <a:ext cx="2421918" cy="923330"/>
          </a:xfrm>
          <a:prstGeom prst="rect">
            <a:avLst/>
          </a:prstGeom>
        </p:spPr>
        <p:txBody>
          <a:bodyPr wrap="square">
            <a:spAutoFit/>
          </a:bodyPr>
          <a:lstStyle/>
          <a:p>
            <a:r>
              <a:rPr lang="en-GB" dirty="0"/>
              <a:t>This is just an example, tick the box that relates to you</a:t>
            </a:r>
          </a:p>
        </p:txBody>
      </p:sp>
    </p:spTree>
    <p:extLst>
      <p:ext uri="{BB962C8B-B14F-4D97-AF65-F5344CB8AC3E}">
        <p14:creationId xmlns:p14="http://schemas.microsoft.com/office/powerpoint/2010/main" val="36889924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1416" y="685675"/>
            <a:ext cx="10770098" cy="5386387"/>
          </a:xfrm>
          <a:prstGeom prst="rect">
            <a:avLst/>
          </a:prstGeom>
        </p:spPr>
      </p:pic>
      <p:sp>
        <p:nvSpPr>
          <p:cNvPr id="5" name="TextBox 4"/>
          <p:cNvSpPr txBox="1"/>
          <p:nvPr/>
        </p:nvSpPr>
        <p:spPr>
          <a:xfrm>
            <a:off x="1413163" y="2498563"/>
            <a:ext cx="1721922" cy="584775"/>
          </a:xfrm>
          <a:prstGeom prst="rect">
            <a:avLst/>
          </a:prstGeom>
          <a:noFill/>
        </p:spPr>
        <p:txBody>
          <a:bodyPr wrap="square" rtlCol="0">
            <a:spAutoFit/>
          </a:bodyPr>
          <a:lstStyle/>
          <a:p>
            <a:r>
              <a:rPr lang="en-GB" sz="1600" dirty="0" smtClean="0"/>
              <a:t>This will be paid straight to the </a:t>
            </a:r>
            <a:r>
              <a:rPr lang="en-GB" sz="1600" dirty="0" err="1" smtClean="0"/>
              <a:t>uni</a:t>
            </a:r>
            <a:endParaRPr lang="en-GB" sz="1600" dirty="0"/>
          </a:p>
        </p:txBody>
      </p:sp>
      <p:sp>
        <p:nvSpPr>
          <p:cNvPr id="6" name="Right Arrow 5"/>
          <p:cNvSpPr/>
          <p:nvPr/>
        </p:nvSpPr>
        <p:spPr>
          <a:xfrm rot="1968693">
            <a:off x="2984527" y="2840086"/>
            <a:ext cx="532657" cy="1075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3090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Completing your application.</a:t>
            </a:r>
            <a:endParaRPr lang="en-GB" dirty="0"/>
          </a:p>
        </p:txBody>
      </p:sp>
      <p:pic>
        <p:nvPicPr>
          <p:cNvPr id="4" name="Content Placeholder 3" descr="Hypothesis Testing (3 of 5) | Concepts in Statistics"/>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79222" y="2481533"/>
            <a:ext cx="5233555" cy="3472618"/>
          </a:xfrm>
        </p:spPr>
      </p:pic>
    </p:spTree>
    <p:extLst>
      <p:ext uri="{BB962C8B-B14F-4D97-AF65-F5344CB8AC3E}">
        <p14:creationId xmlns:p14="http://schemas.microsoft.com/office/powerpoint/2010/main" val="16917080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your account is all about…</a:t>
            </a:r>
            <a:endParaRPr lang="en-GB" dirty="0"/>
          </a:p>
        </p:txBody>
      </p:sp>
      <p:sp>
        <p:nvSpPr>
          <p:cNvPr id="3" name="Content Placeholder 2"/>
          <p:cNvSpPr>
            <a:spLocks noGrp="1"/>
          </p:cNvSpPr>
          <p:nvPr>
            <p:ph idx="1"/>
          </p:nvPr>
        </p:nvSpPr>
        <p:spPr/>
        <p:txBody>
          <a:bodyPr>
            <a:normAutofit fontScale="85000" lnSpcReduction="20000"/>
          </a:bodyPr>
          <a:lstStyle/>
          <a:p>
            <a:pPr fontAlgn="base"/>
            <a:r>
              <a:rPr lang="en-GB" b="1" u="sng" dirty="0" smtClean="0"/>
              <a:t>Student </a:t>
            </a:r>
            <a:r>
              <a:rPr lang="en-GB" b="1" u="sng" dirty="0"/>
              <a:t>finance login</a:t>
            </a:r>
          </a:p>
          <a:p>
            <a:pPr fontAlgn="base"/>
            <a:r>
              <a:rPr lang="en-GB" dirty="0"/>
              <a:t>Sign in or register for student finance online. You can:</a:t>
            </a:r>
          </a:p>
          <a:p>
            <a:pPr fontAlgn="base"/>
            <a:r>
              <a:rPr lang="en-GB" dirty="0"/>
              <a:t>view your statements and letters from Student Finance England</a:t>
            </a:r>
          </a:p>
          <a:p>
            <a:pPr fontAlgn="base"/>
            <a:r>
              <a:rPr lang="en-GB" dirty="0"/>
              <a:t>track an existing application</a:t>
            </a:r>
          </a:p>
          <a:p>
            <a:pPr fontAlgn="base"/>
            <a:r>
              <a:rPr lang="en-GB" dirty="0"/>
              <a:t>check when your payments are due</a:t>
            </a:r>
          </a:p>
          <a:p>
            <a:pPr fontAlgn="base"/>
            <a:r>
              <a:rPr lang="en-GB" dirty="0"/>
              <a:t>update some of your personal or application details</a:t>
            </a:r>
          </a:p>
          <a:p>
            <a:pPr fontAlgn="base"/>
            <a:r>
              <a:rPr lang="en-GB" dirty="0"/>
              <a:t>reset your password or find your customer reference number</a:t>
            </a:r>
          </a:p>
          <a:p>
            <a:pPr fontAlgn="base"/>
            <a:r>
              <a:rPr lang="en-GB" dirty="0"/>
              <a:t>apply for finance as a new or continuing student</a:t>
            </a:r>
          </a:p>
          <a:p>
            <a:pPr algn="ctr"/>
            <a:endParaRPr lang="en-GB" dirty="0"/>
          </a:p>
        </p:txBody>
      </p:sp>
    </p:spTree>
    <p:extLst>
      <p:ext uri="{BB962C8B-B14F-4D97-AF65-F5344CB8AC3E}">
        <p14:creationId xmlns:p14="http://schemas.microsoft.com/office/powerpoint/2010/main" val="3527608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40229"/>
            <a:ext cx="9601196" cy="925285"/>
          </a:xfrm>
        </p:spPr>
        <p:txBody>
          <a:bodyPr>
            <a:normAutofit/>
          </a:bodyPr>
          <a:lstStyle/>
          <a:p>
            <a:r>
              <a:rPr lang="en-GB" dirty="0" smtClean="0"/>
              <a:t>Where to create an account</a:t>
            </a:r>
            <a:endParaRPr lang="en-GB" dirty="0"/>
          </a:p>
        </p:txBody>
      </p:sp>
      <p:sp>
        <p:nvSpPr>
          <p:cNvPr id="3" name="Content Placeholder 2"/>
          <p:cNvSpPr>
            <a:spLocks noGrp="1"/>
          </p:cNvSpPr>
          <p:nvPr>
            <p:ph idx="1"/>
          </p:nvPr>
        </p:nvSpPr>
        <p:spPr>
          <a:xfrm>
            <a:off x="1295401" y="1534887"/>
            <a:ext cx="9601196" cy="4340982"/>
          </a:xfrm>
        </p:spPr>
        <p:txBody>
          <a:bodyPr>
            <a:normAutofit lnSpcReduction="10000"/>
          </a:bodyPr>
          <a:lstStyle/>
          <a:p>
            <a:r>
              <a:rPr lang="en-GB" dirty="0" smtClean="0"/>
              <a:t>Google – “Student Finance England – Gov.uk”</a:t>
            </a:r>
          </a:p>
          <a:p>
            <a:r>
              <a:rPr lang="en-GB" dirty="0" smtClean="0"/>
              <a:t>Go to “Create an account” – follow instructions – see next slide</a:t>
            </a:r>
          </a:p>
          <a:p>
            <a:r>
              <a:rPr lang="en-GB" dirty="0" smtClean="0"/>
              <a:t>You must have the following at hand:</a:t>
            </a:r>
          </a:p>
          <a:p>
            <a:pPr lvl="1"/>
            <a:r>
              <a:rPr lang="en-GB" dirty="0"/>
              <a:t>Y</a:t>
            </a:r>
            <a:r>
              <a:rPr lang="en-GB" dirty="0" smtClean="0"/>
              <a:t>our National Insurance number</a:t>
            </a:r>
          </a:p>
          <a:p>
            <a:pPr lvl="1"/>
            <a:r>
              <a:rPr lang="en-GB" dirty="0" smtClean="0"/>
              <a:t>Your course name and code</a:t>
            </a:r>
            <a:endParaRPr lang="en-GB" dirty="0"/>
          </a:p>
          <a:p>
            <a:pPr lvl="1"/>
            <a:r>
              <a:rPr lang="en-GB" dirty="0" smtClean="0"/>
              <a:t>Your parents/guardians email address(</a:t>
            </a:r>
            <a:r>
              <a:rPr lang="en-GB" dirty="0" err="1" smtClean="0"/>
              <a:t>es</a:t>
            </a:r>
            <a:r>
              <a:rPr lang="en-GB" dirty="0" smtClean="0"/>
              <a:t>)</a:t>
            </a:r>
          </a:p>
          <a:p>
            <a:r>
              <a:rPr lang="en-GB" dirty="0" smtClean="0"/>
              <a:t>Once you have completed your application with all the information required your parents/guardians will receive an email requesting they complete the remainder of the application regarding their income </a:t>
            </a:r>
            <a:r>
              <a:rPr lang="en-GB" dirty="0"/>
              <a:t>from a P60 dated 2019-2020 – type in exactly the amount, do not round off to nearest penny/pound </a:t>
            </a:r>
          </a:p>
        </p:txBody>
      </p:sp>
    </p:spTree>
    <p:extLst>
      <p:ext uri="{BB962C8B-B14F-4D97-AF65-F5344CB8AC3E}">
        <p14:creationId xmlns:p14="http://schemas.microsoft.com/office/powerpoint/2010/main" val="1478243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to do!</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4083" y="2950737"/>
            <a:ext cx="4423833" cy="2531326"/>
          </a:xfrm>
        </p:spPr>
      </p:pic>
    </p:spTree>
    <p:extLst>
      <p:ext uri="{BB962C8B-B14F-4D97-AF65-F5344CB8AC3E}">
        <p14:creationId xmlns:p14="http://schemas.microsoft.com/office/powerpoint/2010/main" val="25089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92569" y="735623"/>
            <a:ext cx="8399584" cy="5249740"/>
          </a:xfrm>
          <a:prstGeom prst="rect">
            <a:avLst/>
          </a:prstGeom>
        </p:spPr>
      </p:pic>
      <p:sp>
        <p:nvSpPr>
          <p:cNvPr id="3" name="Up Arrow 2"/>
          <p:cNvSpPr/>
          <p:nvPr/>
        </p:nvSpPr>
        <p:spPr>
          <a:xfrm>
            <a:off x="6559062" y="3534508"/>
            <a:ext cx="369276" cy="66821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6928339" y="3672672"/>
            <a:ext cx="3413090" cy="1477328"/>
          </a:xfrm>
          <a:prstGeom prst="rect">
            <a:avLst/>
          </a:prstGeom>
          <a:noFill/>
        </p:spPr>
        <p:txBody>
          <a:bodyPr wrap="square" rtlCol="0">
            <a:spAutoFit/>
          </a:bodyPr>
          <a:lstStyle/>
          <a:p>
            <a:r>
              <a:rPr lang="en-GB" dirty="0" smtClean="0"/>
              <a:t>You and your parents/guardians will be required to apply every year.  You only get finance for the term of your course plus one year (in case you re-start or change)</a:t>
            </a:r>
            <a:endParaRPr lang="en-GB" dirty="0"/>
          </a:p>
        </p:txBody>
      </p:sp>
    </p:spTree>
    <p:extLst>
      <p:ext uri="{BB962C8B-B14F-4D97-AF65-F5344CB8AC3E}">
        <p14:creationId xmlns:p14="http://schemas.microsoft.com/office/powerpoint/2010/main" val="2874434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3782" y="674025"/>
            <a:ext cx="9795469" cy="5509951"/>
          </a:xfrm>
          <a:prstGeom prst="rect">
            <a:avLst/>
          </a:prstGeom>
        </p:spPr>
      </p:pic>
      <p:sp>
        <p:nvSpPr>
          <p:cNvPr id="3" name="TextBox 2"/>
          <p:cNvSpPr txBox="1"/>
          <p:nvPr/>
        </p:nvSpPr>
        <p:spPr>
          <a:xfrm>
            <a:off x="5212080" y="5320145"/>
            <a:ext cx="1172095" cy="369332"/>
          </a:xfrm>
          <a:prstGeom prst="rect">
            <a:avLst/>
          </a:prstGeom>
          <a:noFill/>
        </p:spPr>
        <p:txBody>
          <a:bodyPr wrap="square" rtlCol="0">
            <a:spAutoFit/>
          </a:bodyPr>
          <a:lstStyle/>
          <a:p>
            <a:r>
              <a:rPr lang="en-GB" dirty="0" smtClean="0"/>
              <a:t>Click</a:t>
            </a:r>
            <a:endParaRPr lang="en-GB" dirty="0"/>
          </a:p>
        </p:txBody>
      </p:sp>
      <p:cxnSp>
        <p:nvCxnSpPr>
          <p:cNvPr id="5" name="Straight Arrow Connector 4"/>
          <p:cNvCxnSpPr/>
          <p:nvPr/>
        </p:nvCxnSpPr>
        <p:spPr>
          <a:xfrm flipH="1">
            <a:off x="4405745" y="5511338"/>
            <a:ext cx="806335" cy="41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632661" y="748145"/>
            <a:ext cx="5378335" cy="369332"/>
          </a:xfrm>
          <a:prstGeom prst="rect">
            <a:avLst/>
          </a:prstGeom>
          <a:noFill/>
        </p:spPr>
        <p:txBody>
          <a:bodyPr wrap="square" rtlCol="0">
            <a:spAutoFit/>
          </a:bodyPr>
          <a:lstStyle/>
          <a:p>
            <a:r>
              <a:rPr lang="en-GB" b="1" dirty="0" smtClean="0"/>
              <a:t>www.gov.uk/student-finance-register-login</a:t>
            </a:r>
            <a:endParaRPr lang="en-GB" b="1" dirty="0"/>
          </a:p>
        </p:txBody>
      </p:sp>
    </p:spTree>
    <p:extLst>
      <p:ext uri="{BB962C8B-B14F-4D97-AF65-F5344CB8AC3E}">
        <p14:creationId xmlns:p14="http://schemas.microsoft.com/office/powerpoint/2010/main" val="9252749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9789" y="695854"/>
            <a:ext cx="9570566" cy="5383444"/>
          </a:xfrm>
          <a:prstGeom prst="rect">
            <a:avLst/>
          </a:prstGeom>
        </p:spPr>
      </p:pic>
    </p:spTree>
    <p:extLst>
      <p:ext uri="{BB962C8B-B14F-4D97-AF65-F5344CB8AC3E}">
        <p14:creationId xmlns:p14="http://schemas.microsoft.com/office/powerpoint/2010/main" val="24941845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05345" y="644254"/>
            <a:ext cx="9887527" cy="5561734"/>
          </a:xfrm>
          <a:prstGeom prst="rect">
            <a:avLst/>
          </a:prstGeom>
        </p:spPr>
      </p:pic>
    </p:spTree>
    <p:extLst>
      <p:ext uri="{BB962C8B-B14F-4D97-AF65-F5344CB8AC3E}">
        <p14:creationId xmlns:p14="http://schemas.microsoft.com/office/powerpoint/2010/main" val="32861853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599" y="690629"/>
            <a:ext cx="9781002" cy="5501813"/>
          </a:xfrm>
          <a:prstGeom prst="rect">
            <a:avLst/>
          </a:prstGeom>
        </p:spPr>
      </p:pic>
    </p:spTree>
    <p:extLst>
      <p:ext uri="{BB962C8B-B14F-4D97-AF65-F5344CB8AC3E}">
        <p14:creationId xmlns:p14="http://schemas.microsoft.com/office/powerpoint/2010/main" val="9081693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Once you have completed all fields, your parents/guardians should receive an email within 24hours for them to complete.  The details will be checked with HMRC, therefore, if the incomes do not match, you will be required to provide evidence.</a:t>
            </a:r>
            <a:endParaRPr lang="en-GB" dirty="0"/>
          </a:p>
        </p:txBody>
      </p:sp>
      <p:sp>
        <p:nvSpPr>
          <p:cNvPr id="3" name="Text Placeholder 2"/>
          <p:cNvSpPr>
            <a:spLocks noGrp="1"/>
          </p:cNvSpPr>
          <p:nvPr>
            <p:ph type="body" idx="1"/>
          </p:nvPr>
        </p:nvSpPr>
        <p:spPr/>
        <p:txBody>
          <a:bodyPr>
            <a:normAutofit/>
          </a:bodyPr>
          <a:lstStyle/>
          <a:p>
            <a:r>
              <a:rPr lang="en-GB" sz="4000" dirty="0" smtClean="0"/>
              <a:t>It normally takes up to 6 weeks to process.</a:t>
            </a:r>
            <a:endParaRPr lang="en-GB" sz="4000" dirty="0"/>
          </a:p>
        </p:txBody>
      </p:sp>
    </p:spTree>
    <p:extLst>
      <p:ext uri="{BB962C8B-B14F-4D97-AF65-F5344CB8AC3E}">
        <p14:creationId xmlns:p14="http://schemas.microsoft.com/office/powerpoint/2010/main" val="21630939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is the finance distributed?</a:t>
            </a:r>
          </a:p>
        </p:txBody>
      </p:sp>
      <p:sp>
        <p:nvSpPr>
          <p:cNvPr id="3" name="Rectangle 2"/>
          <p:cNvSpPr/>
          <p:nvPr/>
        </p:nvSpPr>
        <p:spPr>
          <a:xfrm>
            <a:off x="1395152" y="3094981"/>
            <a:ext cx="9401695" cy="2862322"/>
          </a:xfrm>
          <a:prstGeom prst="rect">
            <a:avLst/>
          </a:prstGeom>
        </p:spPr>
        <p:txBody>
          <a:bodyPr wrap="square">
            <a:spAutoFit/>
          </a:bodyPr>
          <a:lstStyle/>
          <a:p>
            <a:r>
              <a:rPr lang="en-GB" dirty="0" smtClean="0"/>
              <a:t>Remember: </a:t>
            </a:r>
          </a:p>
          <a:p>
            <a:r>
              <a:rPr lang="en-GB" dirty="0" smtClean="0"/>
              <a:t>If </a:t>
            </a:r>
            <a:r>
              <a:rPr lang="en-GB" dirty="0"/>
              <a:t>you have applied for the student finance for the </a:t>
            </a:r>
            <a:r>
              <a:rPr lang="en-GB" dirty="0" smtClean="0"/>
              <a:t>Tuition </a:t>
            </a:r>
            <a:r>
              <a:rPr lang="en-GB" dirty="0"/>
              <a:t>F</a:t>
            </a:r>
            <a:r>
              <a:rPr lang="en-GB" dirty="0" smtClean="0"/>
              <a:t>ees</a:t>
            </a:r>
            <a:r>
              <a:rPr lang="en-GB" dirty="0"/>
              <a:t>, these will be paid directly to the </a:t>
            </a:r>
            <a:r>
              <a:rPr lang="en-GB" dirty="0" smtClean="0"/>
              <a:t>university, once you have commenced your course.</a:t>
            </a:r>
            <a:endParaRPr lang="en-GB" dirty="0"/>
          </a:p>
          <a:p>
            <a:r>
              <a:rPr lang="en-GB" dirty="0"/>
              <a:t>If you have applied for the maintenance loan, this will be credited to your bank account in </a:t>
            </a:r>
            <a:r>
              <a:rPr lang="en-GB" dirty="0" smtClean="0"/>
              <a:t>3 termly </a:t>
            </a:r>
            <a:r>
              <a:rPr lang="en-GB" dirty="0"/>
              <a:t>payments: </a:t>
            </a:r>
          </a:p>
          <a:p>
            <a:pPr marL="342900" indent="-342900">
              <a:buFont typeface="Arial" panose="020B0604020202020204" pitchFamily="34" charset="0"/>
              <a:buChar char="•"/>
            </a:pPr>
            <a:r>
              <a:rPr lang="en-GB" dirty="0"/>
              <a:t>One week after you commence your course</a:t>
            </a:r>
          </a:p>
          <a:p>
            <a:pPr marL="342900" indent="-342900">
              <a:buFont typeface="Arial" panose="020B0604020202020204" pitchFamily="34" charset="0"/>
              <a:buChar char="•"/>
            </a:pPr>
            <a:r>
              <a:rPr lang="en-GB" dirty="0"/>
              <a:t>First week in January</a:t>
            </a:r>
          </a:p>
          <a:p>
            <a:pPr marL="342900" indent="-342900">
              <a:buFont typeface="Arial" panose="020B0604020202020204" pitchFamily="34" charset="0"/>
              <a:buChar char="•"/>
            </a:pPr>
            <a:r>
              <a:rPr lang="en-GB" dirty="0"/>
              <a:t>First week in </a:t>
            </a:r>
            <a:r>
              <a:rPr lang="en-GB" dirty="0" smtClean="0"/>
              <a:t>April</a:t>
            </a:r>
          </a:p>
          <a:p>
            <a:pPr marL="800100" lvl="1" indent="-342900">
              <a:buFont typeface="Arial" panose="020B0604020202020204" pitchFamily="34" charset="0"/>
              <a:buChar char="•"/>
            </a:pPr>
            <a:r>
              <a:rPr lang="en-GB" dirty="0" smtClean="0"/>
              <a:t>First year - campus accommodation will have to be paid termly on or around receipt of payments.</a:t>
            </a:r>
            <a:endParaRPr lang="en-GB" dirty="0"/>
          </a:p>
        </p:txBody>
      </p:sp>
    </p:spTree>
    <p:extLst>
      <p:ext uri="{BB962C8B-B14F-4D97-AF65-F5344CB8AC3E}">
        <p14:creationId xmlns:p14="http://schemas.microsoft.com/office/powerpoint/2010/main" val="16774575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7309" y="1754294"/>
            <a:ext cx="3718455" cy="631459"/>
          </a:xfrm>
        </p:spPr>
        <p:txBody>
          <a:bodyPr>
            <a:normAutofit fontScale="90000"/>
          </a:bodyPr>
          <a:lstStyle/>
          <a:p>
            <a:r>
              <a:rPr lang="en-GB" sz="4000" b="1" dirty="0" smtClean="0"/>
              <a:t>Costs to expect</a:t>
            </a:r>
            <a:endParaRPr lang="en-GB" sz="4000" b="1" dirty="0"/>
          </a:p>
        </p:txBody>
      </p:sp>
      <p:sp>
        <p:nvSpPr>
          <p:cNvPr id="4" name="Text Placeholder 3"/>
          <p:cNvSpPr>
            <a:spLocks noGrp="1"/>
          </p:cNvSpPr>
          <p:nvPr>
            <p:ph type="body" sz="half" idx="2"/>
          </p:nvPr>
        </p:nvSpPr>
        <p:spPr/>
        <p:txBody>
          <a:bodyPr>
            <a:normAutofit/>
          </a:bodyPr>
          <a:lstStyle/>
          <a:p>
            <a:pPr algn="l"/>
            <a:r>
              <a:rPr lang="en-GB" sz="2800" dirty="0" smtClean="0"/>
              <a:t>On the piece of paper, please list the costs you will need to budget for at University?</a:t>
            </a:r>
            <a:endParaRPr lang="en-GB" sz="2800" dirty="0"/>
          </a:p>
        </p:txBody>
      </p:sp>
      <p:pic>
        <p:nvPicPr>
          <p:cNvPr id="7" name="Content Placeholder 6" descr="Budgeting - Wooden Tile Imag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8138" y="1605492"/>
            <a:ext cx="5470525" cy="3647016"/>
          </a:xfrm>
        </p:spPr>
      </p:pic>
    </p:spTree>
    <p:extLst>
      <p:ext uri="{BB962C8B-B14F-4D97-AF65-F5344CB8AC3E}">
        <p14:creationId xmlns:p14="http://schemas.microsoft.com/office/powerpoint/2010/main" val="127095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81891" y="606829"/>
            <a:ext cx="7512940" cy="831273"/>
          </a:xfrm>
        </p:spPr>
        <p:txBody>
          <a:bodyPr>
            <a:noAutofit/>
          </a:bodyPr>
          <a:lstStyle/>
          <a:p>
            <a:r>
              <a:rPr lang="en-GB" sz="4000" b="1" dirty="0" smtClean="0">
                <a:solidFill>
                  <a:srgbClr val="002060"/>
                </a:solidFill>
              </a:rPr>
              <a:t>COSTS – in first year on campus</a:t>
            </a:r>
            <a:endParaRPr lang="en-GB" sz="4000" b="1" dirty="0">
              <a:solidFill>
                <a:srgbClr val="002060"/>
              </a:solidFill>
            </a:endParaRPr>
          </a:p>
        </p:txBody>
      </p:sp>
      <p:sp>
        <p:nvSpPr>
          <p:cNvPr id="7" name="Text Placeholder 6"/>
          <p:cNvSpPr>
            <a:spLocks noGrp="1"/>
          </p:cNvSpPr>
          <p:nvPr>
            <p:ph type="body" sz="half" idx="2"/>
          </p:nvPr>
        </p:nvSpPr>
        <p:spPr>
          <a:xfrm>
            <a:off x="1295399" y="1362132"/>
            <a:ext cx="6241816" cy="4696691"/>
          </a:xfrm>
        </p:spPr>
        <p:txBody>
          <a:bodyPr>
            <a:normAutofit fontScale="62500" lnSpcReduction="20000"/>
          </a:bodyPr>
          <a:lstStyle/>
          <a:p>
            <a:pPr marL="285750" indent="-285750" algn="l">
              <a:buFont typeface="Arial" panose="020B0604020202020204" pitchFamily="34" charset="0"/>
              <a:buChar char="•"/>
            </a:pPr>
            <a:r>
              <a:rPr lang="en-GB" dirty="0" smtClean="0"/>
              <a:t>Rent</a:t>
            </a:r>
          </a:p>
          <a:p>
            <a:pPr marL="285750" indent="-285750" algn="l">
              <a:buFont typeface="Arial" panose="020B0604020202020204" pitchFamily="34" charset="0"/>
              <a:buChar char="•"/>
            </a:pPr>
            <a:r>
              <a:rPr lang="en-GB" dirty="0" smtClean="0"/>
              <a:t>TV Licence (check with the </a:t>
            </a:r>
            <a:r>
              <a:rPr lang="en-GB" dirty="0" err="1" smtClean="0"/>
              <a:t>uni</a:t>
            </a:r>
            <a:r>
              <a:rPr lang="en-GB" dirty="0" smtClean="0"/>
              <a:t> – could be £50 a year per person – don’t need one if only streaming)</a:t>
            </a:r>
          </a:p>
          <a:p>
            <a:pPr marL="285750" indent="-285750" algn="l">
              <a:buFont typeface="Arial" panose="020B0604020202020204" pitchFamily="34" charset="0"/>
              <a:buChar char="•"/>
            </a:pPr>
            <a:r>
              <a:rPr lang="en-GB" dirty="0" err="1" smtClean="0"/>
              <a:t>Wifi</a:t>
            </a:r>
            <a:r>
              <a:rPr lang="en-GB" dirty="0" smtClean="0"/>
              <a:t> – check that it is included in your campus accommodation</a:t>
            </a:r>
          </a:p>
          <a:p>
            <a:pPr marL="285750" indent="-285750" algn="l">
              <a:buFont typeface="Arial" panose="020B0604020202020204" pitchFamily="34" charset="0"/>
              <a:buChar char="•"/>
            </a:pPr>
            <a:r>
              <a:rPr lang="en-GB" dirty="0" smtClean="0"/>
              <a:t>Washing (approx. £2 a wash, £3 for dryer – normally you have to pay via an app, or tokens)</a:t>
            </a:r>
          </a:p>
          <a:p>
            <a:pPr marL="285750" indent="-285750" algn="l">
              <a:buFont typeface="Arial" panose="020B0604020202020204" pitchFamily="34" charset="0"/>
              <a:buChar char="•"/>
            </a:pPr>
            <a:r>
              <a:rPr lang="en-GB" dirty="0" smtClean="0"/>
              <a:t>Travel</a:t>
            </a:r>
          </a:p>
          <a:p>
            <a:pPr marL="285750" indent="-285750" algn="l">
              <a:buFont typeface="Arial" panose="020B0604020202020204" pitchFamily="34" charset="0"/>
              <a:buChar char="•"/>
            </a:pPr>
            <a:r>
              <a:rPr lang="en-GB" dirty="0" smtClean="0"/>
              <a:t>Course supplies (check with </a:t>
            </a:r>
            <a:r>
              <a:rPr lang="en-GB" dirty="0" err="1" smtClean="0"/>
              <a:t>uni</a:t>
            </a:r>
            <a:r>
              <a:rPr lang="en-GB" dirty="0" smtClean="0"/>
              <a:t>, especially if studying artistic subjects or science)</a:t>
            </a:r>
          </a:p>
          <a:p>
            <a:pPr marL="285750" indent="-285750" algn="l">
              <a:buFont typeface="Arial" panose="020B0604020202020204" pitchFamily="34" charset="0"/>
              <a:buChar char="•"/>
            </a:pPr>
            <a:r>
              <a:rPr lang="en-GB" dirty="0" smtClean="0"/>
              <a:t>Food</a:t>
            </a:r>
          </a:p>
          <a:p>
            <a:pPr marL="285750" indent="-285750" algn="l">
              <a:buFont typeface="Arial" panose="020B0604020202020204" pitchFamily="34" charset="0"/>
              <a:buChar char="•"/>
            </a:pPr>
            <a:r>
              <a:rPr lang="en-GB" dirty="0" smtClean="0"/>
              <a:t>Toiletries/household cleaning products</a:t>
            </a:r>
          </a:p>
          <a:p>
            <a:pPr marL="285750" indent="-285750" algn="l">
              <a:buFont typeface="Arial" panose="020B0604020202020204" pitchFamily="34" charset="0"/>
              <a:buChar char="•"/>
            </a:pPr>
            <a:r>
              <a:rPr lang="en-GB" dirty="0" smtClean="0"/>
              <a:t>Phone</a:t>
            </a:r>
          </a:p>
          <a:p>
            <a:pPr marL="285750" indent="-285750" algn="l">
              <a:buFont typeface="Arial" panose="020B0604020202020204" pitchFamily="34" charset="0"/>
              <a:buChar char="•"/>
            </a:pPr>
            <a:r>
              <a:rPr lang="en-GB" dirty="0" smtClean="0"/>
              <a:t>Hairdressers/barbers</a:t>
            </a:r>
          </a:p>
          <a:p>
            <a:pPr marL="285750" indent="-285750" algn="l">
              <a:buFont typeface="Arial" panose="020B0604020202020204" pitchFamily="34" charset="0"/>
              <a:buChar char="•"/>
            </a:pPr>
            <a:r>
              <a:rPr lang="en-GB" dirty="0" smtClean="0"/>
              <a:t>Socialising</a:t>
            </a:r>
          </a:p>
          <a:p>
            <a:pPr marL="285750" indent="-285750" algn="l">
              <a:buFont typeface="Arial" panose="020B0604020202020204" pitchFamily="34" charset="0"/>
              <a:buChar char="•"/>
            </a:pPr>
            <a:r>
              <a:rPr lang="en-GB" dirty="0" smtClean="0"/>
              <a:t>Clothes</a:t>
            </a:r>
          </a:p>
          <a:p>
            <a:pPr marL="285750" indent="-285750" algn="l">
              <a:buFont typeface="Arial" panose="020B0604020202020204" pitchFamily="34" charset="0"/>
              <a:buChar char="•"/>
            </a:pPr>
            <a:r>
              <a:rPr lang="en-GB" dirty="0" smtClean="0"/>
              <a:t>Club memberships (gym, sports, </a:t>
            </a:r>
            <a:r>
              <a:rPr lang="en-GB" dirty="0" err="1" smtClean="0"/>
              <a:t>uni</a:t>
            </a:r>
            <a:r>
              <a:rPr lang="en-GB" dirty="0" smtClean="0"/>
              <a:t> Social events)</a:t>
            </a:r>
          </a:p>
          <a:p>
            <a:pPr marL="285750" indent="-285750" algn="l">
              <a:buFont typeface="Arial" panose="020B0604020202020204" pitchFamily="34" charset="0"/>
              <a:buChar char="•"/>
            </a:pPr>
            <a:r>
              <a:rPr lang="en-GB" dirty="0" smtClean="0"/>
              <a:t>Special Occasions</a:t>
            </a:r>
          </a:p>
          <a:p>
            <a:pPr marL="285750" indent="-285750" algn="l">
              <a:buFont typeface="Arial" panose="020B0604020202020204" pitchFamily="34" charset="0"/>
              <a:buChar char="•"/>
            </a:pPr>
            <a:r>
              <a:rPr lang="en-GB" dirty="0" smtClean="0"/>
              <a:t>Course Trips</a:t>
            </a:r>
          </a:p>
          <a:p>
            <a:pPr marL="285750" indent="-285750" algn="l">
              <a:buFont typeface="Arial" panose="020B0604020202020204" pitchFamily="34" charset="0"/>
              <a:buChar char="•"/>
            </a:pPr>
            <a:r>
              <a:rPr lang="en-GB" dirty="0" smtClean="0"/>
              <a:t>Parking (majority of </a:t>
            </a:r>
            <a:r>
              <a:rPr lang="en-GB" dirty="0" err="1" smtClean="0"/>
              <a:t>uni’s</a:t>
            </a:r>
            <a:r>
              <a:rPr lang="en-GB" dirty="0" smtClean="0"/>
              <a:t> do not like you bringing your car whilst on campus, those that do, charge a yearly fee)</a:t>
            </a:r>
          </a:p>
          <a:p>
            <a:pPr marL="285750" indent="-285750" algn="l">
              <a:buFont typeface="Arial" panose="020B0604020202020204" pitchFamily="34" charset="0"/>
              <a:buChar char="•"/>
            </a:pPr>
            <a:r>
              <a:rPr lang="en-GB" dirty="0" smtClean="0"/>
              <a:t>Deposit and first month’s rent for your second year – start looking asap, as all the good ones go first</a:t>
            </a:r>
          </a:p>
          <a:p>
            <a:pPr marL="285750" indent="-285750" algn="l">
              <a:buFont typeface="Arial" panose="020B0604020202020204" pitchFamily="34" charset="0"/>
              <a:buChar char="•"/>
            </a:pPr>
            <a:endParaRPr lang="en-GB" dirty="0" smtClean="0"/>
          </a:p>
          <a:p>
            <a:pPr marL="285750" indent="-285750" algn="l">
              <a:buFont typeface="Arial" panose="020B0604020202020204" pitchFamily="34" charset="0"/>
              <a:buChar char="•"/>
            </a:pPr>
            <a:endParaRPr lang="en-GB" dirty="0" smtClean="0"/>
          </a:p>
          <a:p>
            <a:pPr marL="285750" indent="-285750" algn="l">
              <a:buFont typeface="Arial" panose="020B0604020202020204" pitchFamily="34" charset="0"/>
              <a:buChar char="•"/>
            </a:pPr>
            <a:endParaRPr lang="en-GB" dirty="0"/>
          </a:p>
        </p:txBody>
      </p:sp>
      <p:pic>
        <p:nvPicPr>
          <p:cNvPr id="10" name="Picture Placeholder 9"/>
          <p:cNvPicPr>
            <a:picLocks noGrp="1" noChangeAspect="1"/>
          </p:cNvPicPr>
          <p:nvPr>
            <p:ph type="pic" idx="1"/>
          </p:nvPr>
        </p:nvPicPr>
        <p:blipFill>
          <a:blip r:embed="rId2"/>
          <a:srcRect l="14096" r="14096"/>
          <a:stretch>
            <a:fillRect/>
          </a:stretch>
        </p:blipFill>
        <p:spPr>
          <a:xfrm>
            <a:off x="7764088" y="1362133"/>
            <a:ext cx="3516284" cy="4696691"/>
          </a:xfrm>
          <a:prstGeom prst="rect">
            <a:avLst/>
          </a:prstGeom>
        </p:spPr>
      </p:pic>
    </p:spTree>
    <p:extLst>
      <p:ext uri="{BB962C8B-B14F-4D97-AF65-F5344CB8AC3E}">
        <p14:creationId xmlns:p14="http://schemas.microsoft.com/office/powerpoint/2010/main" val="35852193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Martin Lewis Talking About Student Finance</a:t>
            </a:r>
            <a:endParaRPr lang="en-GB" dirty="0"/>
          </a:p>
        </p:txBody>
      </p:sp>
      <p:sp>
        <p:nvSpPr>
          <p:cNvPr id="3" name="Content Placeholder 2"/>
          <p:cNvSpPr>
            <a:spLocks noGrp="1"/>
          </p:cNvSpPr>
          <p:nvPr>
            <p:ph idx="1"/>
          </p:nvPr>
        </p:nvSpPr>
        <p:spPr/>
        <p:txBody>
          <a:bodyPr/>
          <a:lstStyle/>
          <a:p>
            <a:r>
              <a:rPr lang="en-GB" dirty="0">
                <a:hlinkClick r:id="rId2"/>
              </a:rPr>
              <a:t>https://www.youtube.com/watch?v=mO_rAsMuAlM</a:t>
            </a:r>
            <a:endParaRPr lang="en-GB" dirty="0"/>
          </a:p>
        </p:txBody>
      </p:sp>
    </p:spTree>
    <p:extLst>
      <p:ext uri="{BB962C8B-B14F-4D97-AF65-F5344CB8AC3E}">
        <p14:creationId xmlns:p14="http://schemas.microsoft.com/office/powerpoint/2010/main" val="3546651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Student Finance (SFE)</a:t>
            </a:r>
            <a:endParaRPr lang="en-GB" dirty="0"/>
          </a:p>
        </p:txBody>
      </p:sp>
      <p:sp>
        <p:nvSpPr>
          <p:cNvPr id="7" name="Content Placeholder 6"/>
          <p:cNvSpPr>
            <a:spLocks noGrp="1"/>
          </p:cNvSpPr>
          <p:nvPr>
            <p:ph idx="1"/>
          </p:nvPr>
        </p:nvSpPr>
        <p:spPr>
          <a:xfrm>
            <a:off x="1295401" y="2556931"/>
            <a:ext cx="9601196" cy="3602799"/>
          </a:xfrm>
        </p:spPr>
        <p:txBody>
          <a:bodyPr>
            <a:noAutofit/>
          </a:bodyPr>
          <a:lstStyle/>
          <a:p>
            <a:r>
              <a:rPr lang="en-GB" dirty="0">
                <a:latin typeface="Calibri" panose="020F0502020204030204" pitchFamily="34" charset="0"/>
                <a:cs typeface="Calibri" panose="020F0502020204030204" pitchFamily="34" charset="0"/>
              </a:rPr>
              <a:t>Student Finance England (SFE) provides financial support on behalf </a:t>
            </a:r>
            <a:r>
              <a:rPr lang="en-GB" dirty="0" smtClean="0">
                <a:latin typeface="Calibri" panose="020F0502020204030204" pitchFamily="34" charset="0"/>
                <a:cs typeface="Calibri" panose="020F0502020204030204" pitchFamily="34" charset="0"/>
              </a:rPr>
              <a:t>of the </a:t>
            </a:r>
            <a:r>
              <a:rPr lang="en-GB" dirty="0">
                <a:latin typeface="Calibri" panose="020F0502020204030204" pitchFamily="34" charset="0"/>
                <a:cs typeface="Calibri" panose="020F0502020204030204" pitchFamily="34" charset="0"/>
              </a:rPr>
              <a:t>UK Government to students from England entering higher </a:t>
            </a:r>
            <a:r>
              <a:rPr lang="en-GB" dirty="0" smtClean="0">
                <a:latin typeface="Calibri" panose="020F0502020204030204" pitchFamily="34" charset="0"/>
                <a:cs typeface="Calibri" panose="020F0502020204030204" pitchFamily="34" charset="0"/>
              </a:rPr>
              <a:t>education in </a:t>
            </a:r>
            <a:r>
              <a:rPr lang="en-GB" dirty="0">
                <a:latin typeface="Calibri" panose="020F0502020204030204" pitchFamily="34" charset="0"/>
                <a:cs typeface="Calibri" panose="020F0502020204030204" pitchFamily="34" charset="0"/>
              </a:rPr>
              <a:t>the UK.</a:t>
            </a:r>
          </a:p>
          <a:p>
            <a:r>
              <a:rPr lang="en-GB" dirty="0" smtClean="0">
                <a:latin typeface="Calibri" panose="020F0502020204030204" pitchFamily="34" charset="0"/>
                <a:cs typeface="Calibri" panose="020F0502020204030204" pitchFamily="34" charset="0"/>
              </a:rPr>
              <a:t>The </a:t>
            </a:r>
            <a:r>
              <a:rPr lang="en-GB" dirty="0">
                <a:latin typeface="Calibri" panose="020F0502020204030204" pitchFamily="34" charset="0"/>
                <a:cs typeface="Calibri" panose="020F0502020204030204" pitchFamily="34" charset="0"/>
              </a:rPr>
              <a:t>two main costs you’ll have while studying are </a:t>
            </a:r>
            <a:r>
              <a:rPr lang="en-GB" b="1" dirty="0">
                <a:latin typeface="Calibri" panose="020F0502020204030204" pitchFamily="34" charset="0"/>
                <a:cs typeface="Calibri" panose="020F0502020204030204" pitchFamily="34" charset="0"/>
              </a:rPr>
              <a:t>T</a:t>
            </a:r>
            <a:r>
              <a:rPr lang="en-GB" b="1" dirty="0" smtClean="0">
                <a:latin typeface="Calibri" panose="020F0502020204030204" pitchFamily="34" charset="0"/>
                <a:cs typeface="Calibri" panose="020F0502020204030204" pitchFamily="34" charset="0"/>
              </a:rPr>
              <a:t>uition </a:t>
            </a:r>
            <a:r>
              <a:rPr lang="en-GB" b="1" dirty="0">
                <a:latin typeface="Calibri" panose="020F0502020204030204" pitchFamily="34" charset="0"/>
                <a:cs typeface="Calibri" panose="020F0502020204030204" pitchFamily="34" charset="0"/>
              </a:rPr>
              <a:t>F</a:t>
            </a:r>
            <a:r>
              <a:rPr lang="en-GB" b="1" dirty="0" smtClean="0">
                <a:latin typeface="Calibri" panose="020F0502020204030204" pitchFamily="34" charset="0"/>
                <a:cs typeface="Calibri" panose="020F0502020204030204" pitchFamily="34" charset="0"/>
              </a:rPr>
              <a:t>ees </a:t>
            </a:r>
            <a:r>
              <a:rPr lang="en-GB" dirty="0" smtClean="0">
                <a:latin typeface="Calibri" panose="020F0502020204030204" pitchFamily="34" charset="0"/>
                <a:cs typeface="Calibri" panose="020F0502020204030204" pitchFamily="34" charset="0"/>
              </a:rPr>
              <a:t>and living costs – </a:t>
            </a:r>
            <a:r>
              <a:rPr lang="en-GB" b="1" dirty="0" smtClean="0">
                <a:latin typeface="Calibri" panose="020F0502020204030204" pitchFamily="34" charset="0"/>
                <a:cs typeface="Calibri" panose="020F0502020204030204" pitchFamily="34" charset="0"/>
              </a:rPr>
              <a:t>Maintenance Loan</a:t>
            </a:r>
            <a:r>
              <a:rPr lang="en-GB" dirty="0" smtClean="0">
                <a:latin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a:p>
            <a:r>
              <a:rPr lang="en-GB" dirty="0" smtClean="0">
                <a:latin typeface="Calibri" panose="020F0502020204030204" pitchFamily="34" charset="0"/>
                <a:cs typeface="Calibri" panose="020F0502020204030204" pitchFamily="34" charset="0"/>
              </a:rPr>
              <a:t>There’s </a:t>
            </a:r>
            <a:r>
              <a:rPr lang="en-GB" dirty="0">
                <a:latin typeface="Calibri" panose="020F0502020204030204" pitchFamily="34" charset="0"/>
                <a:cs typeface="Calibri" panose="020F0502020204030204" pitchFamily="34" charset="0"/>
              </a:rPr>
              <a:t>student finance available to help you with both.</a:t>
            </a:r>
          </a:p>
          <a:p>
            <a:r>
              <a:rPr lang="en-GB" dirty="0" smtClean="0">
                <a:latin typeface="Calibri" panose="020F0502020204030204" pitchFamily="34" charset="0"/>
                <a:cs typeface="Calibri" panose="020F0502020204030204" pitchFamily="34" charset="0"/>
              </a:rPr>
              <a:t>Depending </a:t>
            </a:r>
            <a:r>
              <a:rPr lang="en-GB" dirty="0">
                <a:latin typeface="Calibri" panose="020F0502020204030204" pitchFamily="34" charset="0"/>
                <a:cs typeface="Calibri" panose="020F0502020204030204" pitchFamily="34" charset="0"/>
              </a:rPr>
              <a:t>on your circumstances, you could also get extra </a:t>
            </a:r>
            <a:r>
              <a:rPr lang="en-GB" dirty="0" smtClean="0">
                <a:latin typeface="Calibri" panose="020F0502020204030204" pitchFamily="34" charset="0"/>
                <a:cs typeface="Calibri" panose="020F0502020204030204" pitchFamily="34" charset="0"/>
              </a:rPr>
              <a:t>financial help </a:t>
            </a:r>
            <a:r>
              <a:rPr lang="en-GB" dirty="0">
                <a:latin typeface="Calibri" panose="020F0502020204030204" pitchFamily="34" charset="0"/>
                <a:cs typeface="Calibri" panose="020F0502020204030204" pitchFamily="34" charset="0"/>
              </a:rPr>
              <a:t>while you study.</a:t>
            </a:r>
          </a:p>
        </p:txBody>
      </p:sp>
    </p:spTree>
    <p:extLst>
      <p:ext uri="{BB962C8B-B14F-4D97-AF65-F5344CB8AC3E}">
        <p14:creationId xmlns:p14="http://schemas.microsoft.com/office/powerpoint/2010/main" val="4080547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0814" y="2477194"/>
            <a:ext cx="7813964" cy="3416320"/>
          </a:xfrm>
          <a:prstGeom prst="rect">
            <a:avLst/>
          </a:prstGeom>
        </p:spPr>
        <p:txBody>
          <a:bodyPr wrap="square">
            <a:spAutoFit/>
          </a:bodyPr>
          <a:lstStyle/>
          <a:p>
            <a:r>
              <a:rPr lang="en-GB" dirty="0">
                <a:latin typeface="ArialMT"/>
              </a:rPr>
              <a:t>• You won’t have to pay any tuition fees up front</a:t>
            </a:r>
            <a:r>
              <a:rPr lang="en-GB" dirty="0" smtClean="0">
                <a:latin typeface="ArialMT"/>
              </a:rPr>
              <a:t>.</a:t>
            </a:r>
          </a:p>
          <a:p>
            <a:endParaRPr lang="en-GB" dirty="0">
              <a:latin typeface="ArialMT"/>
            </a:endParaRPr>
          </a:p>
          <a:p>
            <a:r>
              <a:rPr lang="en-GB" dirty="0">
                <a:latin typeface="ArialMT"/>
              </a:rPr>
              <a:t>• </a:t>
            </a:r>
            <a:r>
              <a:rPr lang="en-GB" dirty="0">
                <a:latin typeface="Arial" panose="020B0604020202020204" pitchFamily="34" charset="0"/>
              </a:rPr>
              <a:t>You can get a Tuition Fee Loan to cover the fee charged by your </a:t>
            </a:r>
            <a:r>
              <a:rPr lang="en-GB" dirty="0" err="1">
                <a:latin typeface="Arial" panose="020B0604020202020204" pitchFamily="34" charset="0"/>
              </a:rPr>
              <a:t>uni</a:t>
            </a:r>
            <a:endParaRPr lang="en-GB" dirty="0">
              <a:latin typeface="Arial" panose="020B0604020202020204" pitchFamily="34" charset="0"/>
            </a:endParaRPr>
          </a:p>
          <a:p>
            <a:r>
              <a:rPr lang="en-GB" dirty="0">
                <a:latin typeface="Arial" panose="020B0604020202020204" pitchFamily="34" charset="0"/>
              </a:rPr>
              <a:t>or college</a:t>
            </a:r>
            <a:r>
              <a:rPr lang="en-GB" dirty="0" smtClean="0">
                <a:latin typeface="Arial" panose="020B0604020202020204" pitchFamily="34" charset="0"/>
              </a:rPr>
              <a:t>.</a:t>
            </a:r>
          </a:p>
          <a:p>
            <a:endParaRPr lang="en-GB" dirty="0">
              <a:latin typeface="Arial" panose="020B0604020202020204" pitchFamily="34" charset="0"/>
            </a:endParaRPr>
          </a:p>
          <a:p>
            <a:r>
              <a:rPr lang="en-GB" dirty="0">
                <a:latin typeface="ArialMT"/>
              </a:rPr>
              <a:t>• The amount you get doesn’t depend on your household income</a:t>
            </a:r>
            <a:r>
              <a:rPr lang="en-GB" dirty="0" smtClean="0">
                <a:latin typeface="ArialMT"/>
              </a:rPr>
              <a:t>.</a:t>
            </a:r>
          </a:p>
          <a:p>
            <a:endParaRPr lang="en-GB" dirty="0">
              <a:latin typeface="ArialMT"/>
            </a:endParaRPr>
          </a:p>
          <a:p>
            <a:r>
              <a:rPr lang="en-GB" dirty="0">
                <a:latin typeface="ArialMT"/>
              </a:rPr>
              <a:t>• </a:t>
            </a:r>
            <a:r>
              <a:rPr lang="en-GB" dirty="0">
                <a:latin typeface="Arial" panose="020B0604020202020204" pitchFamily="34" charset="0"/>
              </a:rPr>
              <a:t>SFE will pay the Tuition Fee Loan directly to your </a:t>
            </a:r>
            <a:r>
              <a:rPr lang="en-GB" dirty="0" err="1">
                <a:latin typeface="Arial" panose="020B0604020202020204" pitchFamily="34" charset="0"/>
              </a:rPr>
              <a:t>uni</a:t>
            </a:r>
            <a:r>
              <a:rPr lang="en-GB" dirty="0">
                <a:latin typeface="Arial" panose="020B0604020202020204" pitchFamily="34" charset="0"/>
              </a:rPr>
              <a:t> or college</a:t>
            </a:r>
            <a:r>
              <a:rPr lang="en-GB" dirty="0" smtClean="0">
                <a:latin typeface="Arial" panose="020B0604020202020204" pitchFamily="34" charset="0"/>
              </a:rPr>
              <a:t>.</a:t>
            </a:r>
          </a:p>
          <a:p>
            <a:endParaRPr lang="en-GB" dirty="0">
              <a:latin typeface="Arial" panose="020B0604020202020204" pitchFamily="34" charset="0"/>
            </a:endParaRPr>
          </a:p>
          <a:p>
            <a:r>
              <a:rPr lang="en-GB" dirty="0">
                <a:latin typeface="ArialMT"/>
              </a:rPr>
              <a:t>• You’ll have to start paying your Tuition Fee Loan back when you’ve</a:t>
            </a:r>
          </a:p>
          <a:p>
            <a:r>
              <a:rPr lang="en-GB" dirty="0">
                <a:latin typeface="Arial" panose="020B0604020202020204" pitchFamily="34" charset="0"/>
              </a:rPr>
              <a:t>finished or left your course, but only if your income is over the repayment</a:t>
            </a:r>
          </a:p>
          <a:p>
            <a:r>
              <a:rPr lang="en-GB" dirty="0">
                <a:latin typeface="Arial" panose="020B0604020202020204" pitchFamily="34" charset="0"/>
              </a:rPr>
              <a:t>threshold.</a:t>
            </a:r>
            <a:endParaRPr lang="en-GB" dirty="0"/>
          </a:p>
        </p:txBody>
      </p:sp>
      <p:sp>
        <p:nvSpPr>
          <p:cNvPr id="5" name="Title 4"/>
          <p:cNvSpPr>
            <a:spLocks noGrp="1"/>
          </p:cNvSpPr>
          <p:nvPr>
            <p:ph type="title"/>
          </p:nvPr>
        </p:nvSpPr>
        <p:spPr>
          <a:xfrm>
            <a:off x="1295402" y="982132"/>
            <a:ext cx="9601196" cy="954733"/>
          </a:xfrm>
        </p:spPr>
        <p:txBody>
          <a:bodyPr/>
          <a:lstStyle/>
          <a:p>
            <a:r>
              <a:rPr lang="en-GB" dirty="0" smtClean="0">
                <a:solidFill>
                  <a:schemeClr val="accent3">
                    <a:lumMod val="50000"/>
                  </a:schemeClr>
                </a:solidFill>
                <a:latin typeface="Calibri" panose="020F0502020204030204" pitchFamily="34" charset="0"/>
                <a:cs typeface="Calibri" panose="020F0502020204030204" pitchFamily="34" charset="0"/>
              </a:rPr>
              <a:t>Tuition Fees - £9,250</a:t>
            </a:r>
            <a:endParaRPr lang="en-GB" dirty="0">
              <a:solidFill>
                <a:schemeClr val="accent3">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0386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latin typeface="Calibri" panose="020F0502020204030204" pitchFamily="34" charset="0"/>
                <a:cs typeface="Calibri" panose="020F0502020204030204" pitchFamily="34" charset="0"/>
              </a:rPr>
              <a:t>Maintenance Loan</a:t>
            </a:r>
            <a:endParaRPr lang="en-GB" dirty="0">
              <a:solidFill>
                <a:srgbClr val="FF000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fontScale="92500" lnSpcReduction="20000"/>
          </a:bodyPr>
          <a:lstStyle/>
          <a:p>
            <a:r>
              <a:rPr lang="en-GB" dirty="0">
                <a:latin typeface="Calibri" panose="020F0502020204030204" pitchFamily="34" charset="0"/>
                <a:cs typeface="Calibri" panose="020F0502020204030204" pitchFamily="34" charset="0"/>
              </a:rPr>
              <a:t>You can get a Maintenance Loan to help with your living costs, such as rent.</a:t>
            </a:r>
          </a:p>
          <a:p>
            <a:r>
              <a:rPr lang="en-GB" dirty="0" smtClean="0">
                <a:latin typeface="Calibri" panose="020F0502020204030204" pitchFamily="34" charset="0"/>
                <a:cs typeface="Calibri" panose="020F0502020204030204" pitchFamily="34" charset="0"/>
              </a:rPr>
              <a:t>All </a:t>
            </a:r>
            <a:r>
              <a:rPr lang="en-GB" dirty="0">
                <a:latin typeface="Calibri" panose="020F0502020204030204" pitchFamily="34" charset="0"/>
                <a:cs typeface="Calibri" panose="020F0502020204030204" pitchFamily="34" charset="0"/>
              </a:rPr>
              <a:t>eligible students can get some maintenance support.</a:t>
            </a:r>
          </a:p>
          <a:p>
            <a:r>
              <a:rPr lang="en-GB" dirty="0" smtClean="0">
                <a:latin typeface="Calibri" panose="020F0502020204030204" pitchFamily="34" charset="0"/>
                <a:cs typeface="Calibri" panose="020F0502020204030204" pitchFamily="34" charset="0"/>
              </a:rPr>
              <a:t>The </a:t>
            </a:r>
            <a:r>
              <a:rPr lang="en-GB" dirty="0">
                <a:latin typeface="Calibri" panose="020F0502020204030204" pitchFamily="34" charset="0"/>
                <a:cs typeface="Calibri" panose="020F0502020204030204" pitchFamily="34" charset="0"/>
              </a:rPr>
              <a:t>amount you can get depends on where you live and study.</a:t>
            </a:r>
          </a:p>
          <a:p>
            <a:r>
              <a:rPr lang="en-GB" dirty="0" smtClean="0">
                <a:latin typeface="Calibri" panose="020F0502020204030204" pitchFamily="34" charset="0"/>
                <a:cs typeface="Calibri" panose="020F0502020204030204" pitchFamily="34" charset="0"/>
              </a:rPr>
              <a:t>You </a:t>
            </a:r>
            <a:r>
              <a:rPr lang="en-GB" dirty="0">
                <a:latin typeface="Calibri" panose="020F0502020204030204" pitchFamily="34" charset="0"/>
                <a:cs typeface="Calibri" panose="020F0502020204030204" pitchFamily="34" charset="0"/>
              </a:rPr>
              <a:t>can also apply for more based on your household income.</a:t>
            </a:r>
          </a:p>
          <a:p>
            <a:r>
              <a:rPr lang="en-GB" dirty="0" smtClean="0">
                <a:latin typeface="Calibri" panose="020F0502020204030204" pitchFamily="34" charset="0"/>
                <a:cs typeface="Calibri" panose="020F0502020204030204" pitchFamily="34" charset="0"/>
              </a:rPr>
              <a:t>The </a:t>
            </a:r>
            <a:r>
              <a:rPr lang="en-GB" dirty="0">
                <a:latin typeface="Calibri" panose="020F0502020204030204" pitchFamily="34" charset="0"/>
                <a:cs typeface="Calibri" panose="020F0502020204030204" pitchFamily="34" charset="0"/>
              </a:rPr>
              <a:t>Maintenance Loan is paid directly into your bank account at the start</a:t>
            </a:r>
          </a:p>
          <a:p>
            <a:r>
              <a:rPr lang="en-GB" dirty="0">
                <a:latin typeface="Calibri" panose="020F0502020204030204" pitchFamily="34" charset="0"/>
                <a:cs typeface="Calibri" panose="020F0502020204030204" pitchFamily="34" charset="0"/>
              </a:rPr>
              <a:t>of each term.</a:t>
            </a:r>
          </a:p>
          <a:p>
            <a:r>
              <a:rPr lang="en-GB" dirty="0" smtClean="0">
                <a:latin typeface="Calibri" panose="020F0502020204030204" pitchFamily="34" charset="0"/>
                <a:cs typeface="Calibri" panose="020F0502020204030204" pitchFamily="34" charset="0"/>
              </a:rPr>
              <a:t>You’ll </a:t>
            </a:r>
            <a:r>
              <a:rPr lang="en-GB" dirty="0">
                <a:latin typeface="Calibri" panose="020F0502020204030204" pitchFamily="34" charset="0"/>
                <a:cs typeface="Calibri" panose="020F0502020204030204" pitchFamily="34" charset="0"/>
              </a:rPr>
              <a:t>have to start paying your Maintenance Loan back when </a:t>
            </a:r>
            <a:r>
              <a:rPr lang="en-GB" dirty="0" smtClean="0">
                <a:latin typeface="Calibri" panose="020F0502020204030204" pitchFamily="34" charset="0"/>
                <a:cs typeface="Calibri" panose="020F0502020204030204" pitchFamily="34" charset="0"/>
              </a:rPr>
              <a:t>you’ve finished </a:t>
            </a:r>
            <a:r>
              <a:rPr lang="en-GB" dirty="0">
                <a:latin typeface="Calibri" panose="020F0502020204030204" pitchFamily="34" charset="0"/>
                <a:cs typeface="Calibri" panose="020F0502020204030204" pitchFamily="34" charset="0"/>
              </a:rPr>
              <a:t>or left your course, but only if your income is over the </a:t>
            </a:r>
            <a:r>
              <a:rPr lang="en-GB" dirty="0" smtClean="0">
                <a:latin typeface="Calibri" panose="020F0502020204030204" pitchFamily="34" charset="0"/>
                <a:cs typeface="Calibri" panose="020F0502020204030204" pitchFamily="34" charset="0"/>
              </a:rPr>
              <a:t>repayment threshold</a:t>
            </a:r>
            <a:r>
              <a:rPr lang="en-GB"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273771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5371" y="200840"/>
            <a:ext cx="11448001" cy="6423067"/>
          </a:xfrm>
          <a:prstGeom prst="rect">
            <a:avLst/>
          </a:prstGeom>
        </p:spPr>
      </p:pic>
      <p:sp>
        <p:nvSpPr>
          <p:cNvPr id="3" name="Rectangle 2"/>
          <p:cNvSpPr/>
          <p:nvPr/>
        </p:nvSpPr>
        <p:spPr>
          <a:xfrm>
            <a:off x="802870" y="407209"/>
            <a:ext cx="6096000" cy="738664"/>
          </a:xfrm>
          <a:prstGeom prst="rect">
            <a:avLst/>
          </a:prstGeom>
        </p:spPr>
        <p:txBody>
          <a:bodyPr>
            <a:spAutoFit/>
          </a:bodyPr>
          <a:lstStyle/>
          <a:p>
            <a:r>
              <a:rPr lang="en-GB" sz="2400" dirty="0">
                <a:solidFill>
                  <a:srgbClr val="DE4814"/>
                </a:solidFill>
                <a:latin typeface="Arial" panose="020B0604020202020204" pitchFamily="34" charset="0"/>
              </a:rPr>
              <a:t>Maintenance Loan</a:t>
            </a:r>
          </a:p>
          <a:p>
            <a:r>
              <a:rPr lang="en-GB" dirty="0">
                <a:solidFill>
                  <a:srgbClr val="000000"/>
                </a:solidFill>
                <a:latin typeface="Arial" panose="020B0604020202020204" pitchFamily="34" charset="0"/>
              </a:rPr>
              <a:t>Maximum levels for </a:t>
            </a:r>
            <a:r>
              <a:rPr lang="en-GB" dirty="0" smtClean="0">
                <a:solidFill>
                  <a:srgbClr val="000000"/>
                </a:solidFill>
                <a:latin typeface="Arial" panose="020B0604020202020204" pitchFamily="34" charset="0"/>
              </a:rPr>
              <a:t>2021/2022</a:t>
            </a:r>
            <a:endParaRPr lang="en-GB" dirty="0"/>
          </a:p>
        </p:txBody>
      </p:sp>
      <p:sp>
        <p:nvSpPr>
          <p:cNvPr id="5" name="Rounded Rectangle 4"/>
          <p:cNvSpPr/>
          <p:nvPr/>
        </p:nvSpPr>
        <p:spPr>
          <a:xfrm>
            <a:off x="2400240" y="1207357"/>
            <a:ext cx="4238790" cy="9081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Parental Home</a:t>
            </a:r>
          </a:p>
          <a:p>
            <a:pPr algn="ctr"/>
            <a:r>
              <a:rPr lang="en-GB" dirty="0" smtClean="0"/>
              <a:t>Live at home whilst you study</a:t>
            </a:r>
            <a:endParaRPr lang="en-GB" dirty="0"/>
          </a:p>
        </p:txBody>
      </p:sp>
      <p:sp>
        <p:nvSpPr>
          <p:cNvPr id="6" name="Rounded Rectangle 5"/>
          <p:cNvSpPr/>
          <p:nvPr/>
        </p:nvSpPr>
        <p:spPr>
          <a:xfrm>
            <a:off x="3088472" y="2505813"/>
            <a:ext cx="4408517" cy="929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Living away from home</a:t>
            </a:r>
          </a:p>
          <a:p>
            <a:pPr algn="ctr"/>
            <a:r>
              <a:rPr lang="en-GB" dirty="0"/>
              <a:t>o</a:t>
            </a:r>
            <a:r>
              <a:rPr lang="en-GB" dirty="0" smtClean="0"/>
              <a:t>utside of London</a:t>
            </a:r>
            <a:endParaRPr lang="en-GB" dirty="0"/>
          </a:p>
        </p:txBody>
      </p:sp>
      <p:sp>
        <p:nvSpPr>
          <p:cNvPr id="7" name="Rounded Rectangle 6"/>
          <p:cNvSpPr/>
          <p:nvPr/>
        </p:nvSpPr>
        <p:spPr>
          <a:xfrm>
            <a:off x="3758938" y="3787247"/>
            <a:ext cx="4470859" cy="8832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Living away from home</a:t>
            </a:r>
          </a:p>
          <a:p>
            <a:pPr algn="ctr"/>
            <a:r>
              <a:rPr lang="en-GB" dirty="0" smtClean="0"/>
              <a:t>Studying in London</a:t>
            </a:r>
            <a:endParaRPr lang="en-GB" dirty="0"/>
          </a:p>
        </p:txBody>
      </p:sp>
      <p:sp>
        <p:nvSpPr>
          <p:cNvPr id="13" name="Oval 12"/>
          <p:cNvSpPr/>
          <p:nvPr/>
        </p:nvSpPr>
        <p:spPr>
          <a:xfrm>
            <a:off x="6769625" y="993532"/>
            <a:ext cx="1454728" cy="1304345"/>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Up to £7,897</a:t>
            </a:r>
            <a:endParaRPr lang="en-GB" b="1" dirty="0">
              <a:solidFill>
                <a:schemeClr val="tx1"/>
              </a:solidFill>
            </a:endParaRPr>
          </a:p>
        </p:txBody>
      </p:sp>
      <p:sp>
        <p:nvSpPr>
          <p:cNvPr id="14" name="Oval 13"/>
          <p:cNvSpPr/>
          <p:nvPr/>
        </p:nvSpPr>
        <p:spPr>
          <a:xfrm>
            <a:off x="7627584" y="2231550"/>
            <a:ext cx="1487978" cy="1305299"/>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Up to £9,488</a:t>
            </a:r>
            <a:endParaRPr lang="en-GB" b="1" dirty="0">
              <a:solidFill>
                <a:schemeClr val="tx1"/>
              </a:solidFill>
            </a:endParaRPr>
          </a:p>
        </p:txBody>
      </p:sp>
      <p:sp>
        <p:nvSpPr>
          <p:cNvPr id="15" name="Oval 14"/>
          <p:cNvSpPr/>
          <p:nvPr/>
        </p:nvSpPr>
        <p:spPr>
          <a:xfrm>
            <a:off x="8401262" y="3536849"/>
            <a:ext cx="1372987" cy="1269361"/>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Up to £12,382</a:t>
            </a:r>
            <a:endParaRPr lang="en-GB" b="1" dirty="0">
              <a:solidFill>
                <a:schemeClr val="tx1"/>
              </a:solidFill>
            </a:endParaRPr>
          </a:p>
        </p:txBody>
      </p:sp>
      <p:sp>
        <p:nvSpPr>
          <p:cNvPr id="10" name="Rounded Rectangle 9"/>
          <p:cNvSpPr/>
          <p:nvPr/>
        </p:nvSpPr>
        <p:spPr>
          <a:xfrm>
            <a:off x="4425769" y="5125933"/>
            <a:ext cx="4470859" cy="8832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You spend a year of a UK course studying abroad</a:t>
            </a:r>
          </a:p>
        </p:txBody>
      </p:sp>
      <p:sp>
        <p:nvSpPr>
          <p:cNvPr id="16" name="Oval 15"/>
          <p:cNvSpPr/>
          <p:nvPr/>
        </p:nvSpPr>
        <p:spPr>
          <a:xfrm>
            <a:off x="9087755" y="4842148"/>
            <a:ext cx="1372987" cy="1269361"/>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Up to £10,866</a:t>
            </a:r>
            <a:endParaRPr lang="en-GB" b="1" dirty="0">
              <a:solidFill>
                <a:schemeClr val="tx1"/>
              </a:solidFill>
            </a:endParaRPr>
          </a:p>
        </p:txBody>
      </p:sp>
      <p:sp>
        <p:nvSpPr>
          <p:cNvPr id="4" name="Rectangle 3"/>
          <p:cNvSpPr/>
          <p:nvPr/>
        </p:nvSpPr>
        <p:spPr>
          <a:xfrm>
            <a:off x="567480" y="4983917"/>
            <a:ext cx="2280269"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dirty="0" smtClean="0"/>
              <a:t>Watch this for a full explanation:</a:t>
            </a:r>
          </a:p>
          <a:p>
            <a:r>
              <a:rPr lang="en-GB" dirty="0" smtClean="0">
                <a:hlinkClick r:id="rId3"/>
              </a:rPr>
              <a:t>https</a:t>
            </a:r>
            <a:r>
              <a:rPr lang="en-GB" dirty="0">
                <a:hlinkClick r:id="rId3"/>
              </a:rPr>
              <a:t>://</a:t>
            </a:r>
            <a:r>
              <a:rPr lang="en-GB" dirty="0" smtClean="0">
                <a:hlinkClick r:id="rId3"/>
              </a:rPr>
              <a:t>www.youtube.com/watch?v=NbnqLZRjoAk</a:t>
            </a:r>
            <a:r>
              <a:rPr lang="en-GB" dirty="0" smtClean="0"/>
              <a:t> </a:t>
            </a:r>
            <a:endParaRPr lang="en-GB" dirty="0"/>
          </a:p>
        </p:txBody>
      </p:sp>
    </p:spTree>
    <p:extLst>
      <p:ext uri="{BB962C8B-B14F-4D97-AF65-F5344CB8AC3E}">
        <p14:creationId xmlns:p14="http://schemas.microsoft.com/office/powerpoint/2010/main" val="85156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2060"/>
                </a:solidFill>
              </a:rPr>
              <a:t>SFE – Student Finance Calculator</a:t>
            </a:r>
            <a:endParaRPr lang="en-GB" b="1" dirty="0">
              <a:solidFill>
                <a:srgbClr val="002060"/>
              </a:solidFill>
            </a:endParaRPr>
          </a:p>
        </p:txBody>
      </p:sp>
      <p:sp>
        <p:nvSpPr>
          <p:cNvPr id="3" name="Content Placeholder 2"/>
          <p:cNvSpPr>
            <a:spLocks noGrp="1"/>
          </p:cNvSpPr>
          <p:nvPr>
            <p:ph idx="1"/>
          </p:nvPr>
        </p:nvSpPr>
        <p:spPr/>
        <p:txBody>
          <a:bodyPr/>
          <a:lstStyle/>
          <a:p>
            <a:r>
              <a:rPr lang="en-GB" dirty="0" smtClean="0"/>
              <a:t>Use the calculator to assess approximately how much Maintenance Loan you maybe entitled to before completing the application form, or go straight on to the application process illustrated in the slides further on.</a:t>
            </a:r>
          </a:p>
          <a:p>
            <a:r>
              <a:rPr lang="en-GB" b="1" dirty="0" smtClean="0">
                <a:hlinkClick r:id="rId2"/>
              </a:rPr>
              <a:t>www.gov.uk/student-finance-calculator</a:t>
            </a:r>
            <a:endParaRPr lang="en-GB" b="1" dirty="0" smtClean="0"/>
          </a:p>
          <a:p>
            <a:r>
              <a:rPr lang="en-GB" b="1" dirty="0" smtClean="0"/>
              <a:t>The following slides walk you through the calculator process.</a:t>
            </a:r>
            <a:endParaRPr lang="en-GB" dirty="0"/>
          </a:p>
        </p:txBody>
      </p:sp>
    </p:spTree>
    <p:extLst>
      <p:ext uri="{BB962C8B-B14F-4D97-AF65-F5344CB8AC3E}">
        <p14:creationId xmlns:p14="http://schemas.microsoft.com/office/powerpoint/2010/main" val="3375577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5286" y="749827"/>
            <a:ext cx="10657114" cy="5312306"/>
          </a:xfrm>
          <a:prstGeom prst="rect">
            <a:avLst/>
          </a:prstGeom>
        </p:spPr>
      </p:pic>
      <p:sp>
        <p:nvSpPr>
          <p:cNvPr id="3" name="TextBox 2"/>
          <p:cNvSpPr txBox="1"/>
          <p:nvPr/>
        </p:nvSpPr>
        <p:spPr>
          <a:xfrm>
            <a:off x="925286" y="2231571"/>
            <a:ext cx="2710543" cy="2308324"/>
          </a:xfrm>
          <a:prstGeom prst="rect">
            <a:avLst/>
          </a:prstGeom>
          <a:noFill/>
        </p:spPr>
        <p:txBody>
          <a:bodyPr wrap="square" rtlCol="0">
            <a:spAutoFit/>
          </a:bodyPr>
          <a:lstStyle/>
          <a:p>
            <a:r>
              <a:rPr lang="en-GB" dirty="0" smtClean="0"/>
              <a:t>To use the calculator you do not need your personal information, just an estimate of your household income.</a:t>
            </a:r>
          </a:p>
          <a:p>
            <a:endParaRPr lang="en-GB" dirty="0"/>
          </a:p>
          <a:p>
            <a:r>
              <a:rPr lang="en-GB" dirty="0" smtClean="0"/>
              <a:t>This is not the link into the actual application process.</a:t>
            </a:r>
            <a:endParaRPr lang="en-GB" dirty="0"/>
          </a:p>
        </p:txBody>
      </p:sp>
    </p:spTree>
    <p:extLst>
      <p:ext uri="{BB962C8B-B14F-4D97-AF65-F5344CB8AC3E}">
        <p14:creationId xmlns:p14="http://schemas.microsoft.com/office/powerpoint/2010/main" val="582300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9912" y="735263"/>
            <a:ext cx="9599165" cy="5399530"/>
          </a:xfrm>
          <a:prstGeom prst="rect">
            <a:avLst/>
          </a:prstGeom>
        </p:spPr>
      </p:pic>
      <p:sp>
        <p:nvSpPr>
          <p:cNvPr id="3" name="TextBox 2"/>
          <p:cNvSpPr txBox="1"/>
          <p:nvPr/>
        </p:nvSpPr>
        <p:spPr>
          <a:xfrm>
            <a:off x="6620777" y="2611925"/>
            <a:ext cx="2951430" cy="646331"/>
          </a:xfrm>
          <a:prstGeom prst="rect">
            <a:avLst/>
          </a:prstGeom>
          <a:noFill/>
        </p:spPr>
        <p:txBody>
          <a:bodyPr wrap="square" rtlCol="0">
            <a:spAutoFit/>
          </a:bodyPr>
          <a:lstStyle/>
          <a:p>
            <a:r>
              <a:rPr lang="en-GB" dirty="0" smtClean="0"/>
              <a:t>Between September 2021 and August 2022</a:t>
            </a:r>
            <a:endParaRPr lang="en-GB" dirty="0"/>
          </a:p>
        </p:txBody>
      </p:sp>
      <p:cxnSp>
        <p:nvCxnSpPr>
          <p:cNvPr id="6" name="Straight Arrow Connector 5"/>
          <p:cNvCxnSpPr/>
          <p:nvPr/>
        </p:nvCxnSpPr>
        <p:spPr>
          <a:xfrm flipH="1" flipV="1">
            <a:off x="5812971" y="2830286"/>
            <a:ext cx="718458" cy="104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9235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304</TotalTime>
  <Words>1049</Words>
  <Application>Microsoft Office PowerPoint</Application>
  <PresentationFormat>Widescreen</PresentationFormat>
  <Paragraphs>115</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ArialMT</vt:lpstr>
      <vt:lpstr>Calibri</vt:lpstr>
      <vt:lpstr>Garamond</vt:lpstr>
      <vt:lpstr>Organic</vt:lpstr>
      <vt:lpstr>Student Finance</vt:lpstr>
      <vt:lpstr>What to do!</vt:lpstr>
      <vt:lpstr>Student Finance (SFE)</vt:lpstr>
      <vt:lpstr>Tuition Fees - £9,250</vt:lpstr>
      <vt:lpstr>Maintenance Loan</vt:lpstr>
      <vt:lpstr>PowerPoint Presentation</vt:lpstr>
      <vt:lpstr>SFE – Student Finance Calculator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Completing your application.</vt:lpstr>
      <vt:lpstr>What your account is all about…</vt:lpstr>
      <vt:lpstr>Where to create an account</vt:lpstr>
      <vt:lpstr>PowerPoint Presentation</vt:lpstr>
      <vt:lpstr>PowerPoint Presentation</vt:lpstr>
      <vt:lpstr>PowerPoint Presentation</vt:lpstr>
      <vt:lpstr>PowerPoint Presentation</vt:lpstr>
      <vt:lpstr>PowerPoint Presentation</vt:lpstr>
      <vt:lpstr>Once you have completed all fields, your parents/guardians should receive an email within 24hours for them to complete.  The details will be checked with HMRC, therefore, if the incomes do not match, you will be required to provide evidence.</vt:lpstr>
      <vt:lpstr>How is the finance distributed?</vt:lpstr>
      <vt:lpstr>Costs to expect</vt:lpstr>
      <vt:lpstr>COSTS – in first year on campus</vt:lpstr>
      <vt:lpstr>Martin Lewis Talking About Student Finance</vt:lpstr>
    </vt:vector>
  </TitlesOfParts>
  <Company>The Friary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Finance</dc:title>
  <dc:creator>Adel Stubbs</dc:creator>
  <cp:lastModifiedBy>Sarah Cresswell</cp:lastModifiedBy>
  <cp:revision>36</cp:revision>
  <dcterms:created xsi:type="dcterms:W3CDTF">2020-02-25T16:11:02Z</dcterms:created>
  <dcterms:modified xsi:type="dcterms:W3CDTF">2021-03-16T17:19:48Z</dcterms:modified>
</cp:coreProperties>
</file>