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6" r:id="rId5"/>
    <p:sldId id="267" r:id="rId6"/>
    <p:sldId id="259" r:id="rId7"/>
    <p:sldId id="265" r:id="rId8"/>
    <p:sldId id="260" r:id="rId9"/>
    <p:sldId id="261" r:id="rId10"/>
    <p:sldId id="263" r:id="rId11"/>
    <p:sldId id="262"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115" d="100"/>
          <a:sy n="115" d="100"/>
        </p:scale>
        <p:origin x="4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87716/Apps_Framesworks-150319.pdf" TargetMode="External"/><Relationship Id="rId2" Type="http://schemas.openxmlformats.org/officeDocument/2006/relationships/hyperlink" Target="https://www.ucas.com/apprenticeships-in-england" TargetMode="External"/><Relationship Id="rId1" Type="http://schemas.openxmlformats.org/officeDocument/2006/relationships/slideLayout" Target="../slideLayouts/slideLayout4.xml"/><Relationship Id="rId5" Type="http://schemas.openxmlformats.org/officeDocument/2006/relationships/hyperlink" Target="http://www.ucas.com/file/120301/download?token=DPdwJ0EV" TargetMode="External"/><Relationship Id="rId4" Type="http://schemas.openxmlformats.org/officeDocument/2006/relationships/hyperlink" Target="https://amazingapprenticeships.com/app/uploads/2020/03/Interactive-Student-Guide_2020.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ucas.com/?schemes=16-18%20Choices" TargetMode="External"/><Relationship Id="rId2" Type="http://schemas.openxmlformats.org/officeDocument/2006/relationships/hyperlink" Target="https://www.ucas.com/?schemes=Undergraduat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0552" y="4705221"/>
            <a:ext cx="9015471" cy="1405467"/>
          </a:xfrm>
        </p:spPr>
        <p:txBody>
          <a:bodyPr>
            <a:normAutofit/>
          </a:bodyPr>
          <a:lstStyle/>
          <a:p>
            <a:pPr algn="ctr"/>
            <a:r>
              <a:rPr lang="en-GB" sz="4800" b="1" dirty="0" smtClean="0">
                <a:latin typeface="+mj-lt"/>
              </a:rPr>
              <a:t>What is an apprenticeship?</a:t>
            </a:r>
            <a:endParaRPr lang="en-GB" sz="4800" b="1" dirty="0">
              <a:latin typeface="+mj-lt"/>
            </a:endParaRPr>
          </a:p>
        </p:txBody>
      </p:sp>
      <p:pic>
        <p:nvPicPr>
          <p:cNvPr id="6" name="Picture 5"/>
          <p:cNvPicPr>
            <a:picLocks noChangeAspect="1"/>
          </p:cNvPicPr>
          <p:nvPr/>
        </p:nvPicPr>
        <p:blipFill>
          <a:blip r:embed="rId2"/>
          <a:stretch>
            <a:fillRect/>
          </a:stretch>
        </p:blipFill>
        <p:spPr>
          <a:xfrm>
            <a:off x="2400699" y="844798"/>
            <a:ext cx="7115175" cy="3648075"/>
          </a:xfrm>
          <a:prstGeom prst="rect">
            <a:avLst/>
          </a:prstGeom>
        </p:spPr>
      </p:pic>
    </p:spTree>
    <p:extLst>
      <p:ext uri="{BB962C8B-B14F-4D97-AF65-F5344CB8AC3E}">
        <p14:creationId xmlns:p14="http://schemas.microsoft.com/office/powerpoint/2010/main" val="188518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4476305"/>
              </p:ext>
            </p:extLst>
          </p:nvPr>
        </p:nvGraphicFramePr>
        <p:xfrm>
          <a:off x="579337" y="964276"/>
          <a:ext cx="10609594" cy="5503025"/>
        </p:xfrm>
        <a:graphic>
          <a:graphicData uri="http://schemas.openxmlformats.org/drawingml/2006/table">
            <a:tbl>
              <a:tblPr/>
              <a:tblGrid>
                <a:gridCol w="5304797">
                  <a:extLst>
                    <a:ext uri="{9D8B030D-6E8A-4147-A177-3AD203B41FA5}">
                      <a16:colId xmlns:a16="http://schemas.microsoft.com/office/drawing/2014/main" val="20000"/>
                    </a:ext>
                  </a:extLst>
                </a:gridCol>
                <a:gridCol w="5304797">
                  <a:extLst>
                    <a:ext uri="{9D8B030D-6E8A-4147-A177-3AD203B41FA5}">
                      <a16:colId xmlns:a16="http://schemas.microsoft.com/office/drawing/2014/main" val="20001"/>
                    </a:ext>
                  </a:extLst>
                </a:gridCol>
              </a:tblGrid>
              <a:tr h="299346">
                <a:tc>
                  <a:txBody>
                    <a:bodyPr/>
                    <a:lstStyle/>
                    <a:p>
                      <a:r>
                        <a:rPr lang="en-GB" sz="1800" dirty="0"/>
                        <a:t>Pros</a:t>
                      </a:r>
                    </a:p>
                  </a:txBody>
                  <a:tcPr marL="6527" marR="6527" marT="6527" marB="6527" anchor="ctr">
                    <a:lnL>
                      <a:noFill/>
                    </a:lnL>
                    <a:lnR>
                      <a:noFill/>
                    </a:lnR>
                    <a:lnT>
                      <a:noFill/>
                    </a:lnT>
                    <a:lnB>
                      <a:noFill/>
                    </a:lnB>
                  </a:tcPr>
                </a:tc>
                <a:tc>
                  <a:txBody>
                    <a:bodyPr/>
                    <a:lstStyle/>
                    <a:p>
                      <a:r>
                        <a:rPr lang="en-GB" sz="1800"/>
                        <a:t>Cons</a:t>
                      </a:r>
                    </a:p>
                  </a:txBody>
                  <a:tcPr marL="6527" marR="6527" marT="6527" marB="6527" anchor="ctr">
                    <a:lnL>
                      <a:noFill/>
                    </a:lnL>
                    <a:lnR>
                      <a:noFill/>
                    </a:lnR>
                    <a:lnT>
                      <a:noFill/>
                    </a:lnT>
                    <a:lnB>
                      <a:noFill/>
                    </a:lnB>
                  </a:tcPr>
                </a:tc>
                <a:extLst>
                  <a:ext uri="{0D108BD9-81ED-4DB2-BD59-A6C34878D82A}">
                    <a16:rowId xmlns:a16="http://schemas.microsoft.com/office/drawing/2014/main" val="10000"/>
                  </a:ext>
                </a:extLst>
              </a:tr>
              <a:tr h="869543">
                <a:tc>
                  <a:txBody>
                    <a:bodyPr/>
                    <a:lstStyle/>
                    <a:p>
                      <a:r>
                        <a:rPr lang="en-US" sz="1800" dirty="0"/>
                        <a:t>Apprenticeships offer a direct alternative to full-time higher education for those who would prefer to start employment.</a:t>
                      </a:r>
                    </a:p>
                  </a:txBody>
                  <a:tcPr marL="6527" marR="6527" marT="6527" marB="6527" anchor="ctr">
                    <a:lnL>
                      <a:noFill/>
                    </a:lnL>
                    <a:lnR>
                      <a:noFill/>
                    </a:lnR>
                    <a:lnT>
                      <a:noFill/>
                    </a:lnT>
                    <a:lnB>
                      <a:noFill/>
                    </a:lnB>
                  </a:tcPr>
                </a:tc>
                <a:tc>
                  <a:txBody>
                    <a:bodyPr/>
                    <a:lstStyle/>
                    <a:p>
                      <a:r>
                        <a:rPr lang="en-US" sz="1800" dirty="0"/>
                        <a:t>It can be difficult to balance academic study with work commitments — you need to be well </a:t>
                      </a:r>
                      <a:r>
                        <a:rPr lang="en-US" sz="1800" dirty="0" err="1"/>
                        <a:t>organised</a:t>
                      </a:r>
                      <a:r>
                        <a:rPr lang="en-US" sz="1800" dirty="0"/>
                        <a:t>!</a:t>
                      </a:r>
                    </a:p>
                  </a:txBody>
                  <a:tcPr marL="6527" marR="6527" marT="6527" marB="6527" anchor="ctr">
                    <a:lnL>
                      <a:noFill/>
                    </a:lnL>
                    <a:lnR>
                      <a:noFill/>
                    </a:lnR>
                    <a:lnT>
                      <a:noFill/>
                    </a:lnT>
                    <a:lnB>
                      <a:noFill/>
                    </a:lnB>
                  </a:tcPr>
                </a:tc>
                <a:extLst>
                  <a:ext uri="{0D108BD9-81ED-4DB2-BD59-A6C34878D82A}">
                    <a16:rowId xmlns:a16="http://schemas.microsoft.com/office/drawing/2014/main" val="10001"/>
                  </a:ext>
                </a:extLst>
              </a:tr>
              <a:tr h="1154864">
                <a:tc>
                  <a:txBody>
                    <a:bodyPr/>
                    <a:lstStyle/>
                    <a:p>
                      <a:r>
                        <a:rPr lang="en-US" sz="1800" dirty="0"/>
                        <a:t>You can earn a wage while completing a higher education qualification, and you won't have to pay tuition or course fees.</a:t>
                      </a:r>
                    </a:p>
                  </a:txBody>
                  <a:tcPr marL="6527" marR="6527" marT="6527" marB="6527" anchor="ctr">
                    <a:lnL>
                      <a:noFill/>
                    </a:lnL>
                    <a:lnR>
                      <a:noFill/>
                    </a:lnR>
                    <a:lnT>
                      <a:noFill/>
                    </a:lnT>
                    <a:lnB>
                      <a:noFill/>
                    </a:lnB>
                  </a:tcPr>
                </a:tc>
                <a:tc>
                  <a:txBody>
                    <a:bodyPr/>
                    <a:lstStyle/>
                    <a:p>
                      <a:r>
                        <a:rPr lang="en-US" sz="1800" dirty="0"/>
                        <a:t>Although you will study a higher education qualification, your experience of student life will be limited compared to those attending full-time courses at university or college.</a:t>
                      </a:r>
                    </a:p>
                  </a:txBody>
                  <a:tcPr marL="6527" marR="6527" marT="6527" marB="6527" anchor="ctr">
                    <a:lnL>
                      <a:noFill/>
                    </a:lnL>
                    <a:lnR>
                      <a:noFill/>
                    </a:lnR>
                    <a:lnT>
                      <a:noFill/>
                    </a:lnT>
                    <a:lnB>
                      <a:noFill/>
                    </a:lnB>
                  </a:tcPr>
                </a:tc>
                <a:extLst>
                  <a:ext uri="{0D108BD9-81ED-4DB2-BD59-A6C34878D82A}">
                    <a16:rowId xmlns:a16="http://schemas.microsoft.com/office/drawing/2014/main" val="10002"/>
                  </a:ext>
                </a:extLst>
              </a:tr>
              <a:tr h="869543">
                <a:tc>
                  <a:txBody>
                    <a:bodyPr/>
                    <a:lstStyle/>
                    <a:p>
                      <a:r>
                        <a:rPr lang="en-US" sz="1800"/>
                        <a:t>You will gain real knowledge, skills, and experience required for specific careers, and possibly professional accreditation.</a:t>
                      </a:r>
                    </a:p>
                  </a:txBody>
                  <a:tcPr marL="6527" marR="6527" marT="6527" marB="6527" anchor="ctr">
                    <a:lnL>
                      <a:noFill/>
                    </a:lnL>
                    <a:lnR>
                      <a:noFill/>
                    </a:lnR>
                    <a:lnT>
                      <a:noFill/>
                    </a:lnT>
                    <a:lnB>
                      <a:noFill/>
                    </a:lnB>
                  </a:tcPr>
                </a:tc>
                <a:tc>
                  <a:txBody>
                    <a:bodyPr/>
                    <a:lstStyle/>
                    <a:p>
                      <a:r>
                        <a:rPr lang="en-US" sz="1800" dirty="0"/>
                        <a:t>You need to have a clear idea of the type of career you wish to pursue, as this is a vocational qualification.</a:t>
                      </a:r>
                    </a:p>
                  </a:txBody>
                  <a:tcPr marL="6527" marR="6527" marT="6527" marB="6527" anchor="ctr">
                    <a:lnL>
                      <a:noFill/>
                    </a:lnL>
                    <a:lnR>
                      <a:noFill/>
                    </a:lnR>
                    <a:lnT>
                      <a:noFill/>
                    </a:lnT>
                    <a:lnB>
                      <a:noFill/>
                    </a:lnB>
                  </a:tcPr>
                </a:tc>
                <a:extLst>
                  <a:ext uri="{0D108BD9-81ED-4DB2-BD59-A6C34878D82A}">
                    <a16:rowId xmlns:a16="http://schemas.microsoft.com/office/drawing/2014/main" val="10003"/>
                  </a:ext>
                </a:extLst>
              </a:tr>
              <a:tr h="869543">
                <a:tc>
                  <a:txBody>
                    <a:bodyPr/>
                    <a:lstStyle/>
                    <a:p>
                      <a:r>
                        <a:rPr lang="en-US" sz="1800"/>
                        <a:t>Your investment in high level training and study can provide a long term career path and increase your earning potential.</a:t>
                      </a:r>
                    </a:p>
                  </a:txBody>
                  <a:tcPr marL="6527" marR="6527" marT="6527" marB="6527" anchor="ctr">
                    <a:lnL>
                      <a:noFill/>
                    </a:lnL>
                    <a:lnR>
                      <a:noFill/>
                    </a:lnR>
                    <a:lnT>
                      <a:noFill/>
                    </a:lnT>
                    <a:lnB>
                      <a:noFill/>
                    </a:lnB>
                  </a:tcPr>
                </a:tc>
                <a:tc>
                  <a:txBody>
                    <a:bodyPr/>
                    <a:lstStyle/>
                    <a:p>
                      <a:r>
                        <a:rPr lang="en-US" sz="1800" dirty="0"/>
                        <a:t>There is the possibility you may have to pay back your course fees if you decide to leave your apprenticeship early.</a:t>
                      </a:r>
                      <a:endParaRPr lang="en-US" sz="2400" dirty="0"/>
                    </a:p>
                  </a:txBody>
                  <a:tcPr marL="6527" marR="6527" marT="6527" marB="6527" anchor="ctr">
                    <a:lnL>
                      <a:noFill/>
                    </a:lnL>
                    <a:lnR>
                      <a:noFill/>
                    </a:lnR>
                    <a:lnT>
                      <a:noFill/>
                    </a:lnT>
                    <a:lnB>
                      <a:noFill/>
                    </a:lnB>
                  </a:tcPr>
                </a:tc>
                <a:extLst>
                  <a:ext uri="{0D108BD9-81ED-4DB2-BD59-A6C34878D82A}">
                    <a16:rowId xmlns:a16="http://schemas.microsoft.com/office/drawing/2014/main" val="10004"/>
                  </a:ext>
                </a:extLst>
              </a:tr>
              <a:tr h="1440186">
                <a:tc>
                  <a:txBody>
                    <a:bodyPr/>
                    <a:lstStyle/>
                    <a:p>
                      <a:r>
                        <a:rPr lang="en-US" sz="1800" dirty="0"/>
                        <a:t>Your work experience, transferable skills, and high level qualifications may leave you well placed to obtain employment in a number of related careers.</a:t>
                      </a:r>
                    </a:p>
                  </a:txBody>
                  <a:tcPr marL="6527" marR="6527" marT="6527" marB="6527" anchor="ctr">
                    <a:lnL>
                      <a:noFill/>
                    </a:lnL>
                    <a:lnR>
                      <a:noFill/>
                    </a:lnR>
                    <a:lnT>
                      <a:noFill/>
                    </a:lnT>
                    <a:lnB>
                      <a:noFill/>
                    </a:lnB>
                  </a:tcPr>
                </a:tc>
                <a:tc>
                  <a:txBody>
                    <a:bodyPr/>
                    <a:lstStyle/>
                    <a:p>
                      <a:r>
                        <a:rPr lang="en-US" sz="1800" dirty="0"/>
                        <a:t>The initial apprenticeship wage you start on may be quite low compared to other employment, and you'll need to cover your day-to-day living costs, rent, travel costs, equipment, and materials. Tax and National Insurance contributions will come out of your salary</a:t>
                      </a:r>
                    </a:p>
                  </a:txBody>
                  <a:tcPr marL="6527" marR="6527" marT="6527" marB="6527"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3" name="TextBox 2"/>
          <p:cNvSpPr txBox="1"/>
          <p:nvPr/>
        </p:nvSpPr>
        <p:spPr>
          <a:xfrm>
            <a:off x="2456761" y="341523"/>
            <a:ext cx="6973678" cy="400110"/>
          </a:xfrm>
          <a:prstGeom prst="rect">
            <a:avLst/>
          </a:prstGeom>
          <a:noFill/>
        </p:spPr>
        <p:txBody>
          <a:bodyPr wrap="square" rtlCol="0">
            <a:spAutoFit/>
          </a:bodyPr>
          <a:lstStyle/>
          <a:p>
            <a:pPr algn="ctr"/>
            <a:r>
              <a:rPr lang="en-GB" sz="2000" b="1" u="sng" dirty="0" smtClean="0"/>
              <a:t>Pros and cons of Apprenticeships</a:t>
            </a:r>
            <a:endParaRPr lang="en-GB" sz="2000" b="1" u="sng" dirty="0"/>
          </a:p>
        </p:txBody>
      </p:sp>
    </p:spTree>
    <p:extLst>
      <p:ext uri="{BB962C8B-B14F-4D97-AF65-F5344CB8AC3E}">
        <p14:creationId xmlns:p14="http://schemas.microsoft.com/office/powerpoint/2010/main" val="394924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USEFUL LINKS TO FURTHER RESEARCH APPRENTICESHIPS</a:t>
            </a:r>
            <a:endParaRPr lang="en-GB" b="1" u="sng" dirty="0"/>
          </a:p>
        </p:txBody>
      </p:sp>
      <p:sp>
        <p:nvSpPr>
          <p:cNvPr id="3" name="Content Placeholder 2"/>
          <p:cNvSpPr>
            <a:spLocks noGrp="1"/>
          </p:cNvSpPr>
          <p:nvPr>
            <p:ph sz="half" idx="1"/>
          </p:nvPr>
        </p:nvSpPr>
        <p:spPr/>
        <p:txBody>
          <a:bodyPr/>
          <a:lstStyle/>
          <a:p>
            <a:r>
              <a:rPr lang="en-GB" dirty="0" smtClean="0">
                <a:hlinkClick r:id="rId2"/>
              </a:rPr>
              <a:t>An apprentices experience at BT</a:t>
            </a:r>
            <a:endParaRPr lang="en-GB" dirty="0" smtClean="0"/>
          </a:p>
          <a:p>
            <a:endParaRPr lang="en-GB" dirty="0"/>
          </a:p>
          <a:p>
            <a:r>
              <a:rPr lang="en-GB" dirty="0" smtClean="0">
                <a:hlinkClick r:id="rId3"/>
              </a:rPr>
              <a:t>The </a:t>
            </a:r>
            <a:r>
              <a:rPr lang="en-GB" dirty="0" err="1" smtClean="0">
                <a:hlinkClick r:id="rId3"/>
              </a:rPr>
              <a:t>Gov’s</a:t>
            </a:r>
            <a:r>
              <a:rPr lang="en-GB" dirty="0" smtClean="0">
                <a:hlinkClick r:id="rId3"/>
              </a:rPr>
              <a:t> A-Z list of what apprenticeships are available</a:t>
            </a:r>
            <a:endParaRPr lang="en-GB" dirty="0"/>
          </a:p>
        </p:txBody>
      </p:sp>
      <p:sp>
        <p:nvSpPr>
          <p:cNvPr id="4" name="Content Placeholder 3"/>
          <p:cNvSpPr>
            <a:spLocks noGrp="1"/>
          </p:cNvSpPr>
          <p:nvPr>
            <p:ph sz="half" idx="2"/>
          </p:nvPr>
        </p:nvSpPr>
        <p:spPr/>
        <p:txBody>
          <a:bodyPr/>
          <a:lstStyle/>
          <a:p>
            <a:r>
              <a:rPr lang="en-GB" dirty="0" smtClean="0">
                <a:hlinkClick r:id="rId4"/>
              </a:rPr>
              <a:t>Ask Apprenticeship guide</a:t>
            </a:r>
            <a:endParaRPr lang="en-GB" dirty="0"/>
          </a:p>
          <a:p>
            <a:endParaRPr lang="en-GB" dirty="0" smtClean="0"/>
          </a:p>
          <a:p>
            <a:r>
              <a:rPr lang="en-GB" dirty="0" smtClean="0">
                <a:hlinkClick r:id="rId5"/>
              </a:rPr>
              <a:t>UCAS Apprenticeship guide</a:t>
            </a:r>
            <a:endParaRPr lang="en-GB" dirty="0"/>
          </a:p>
        </p:txBody>
      </p:sp>
    </p:spTree>
    <p:extLst>
      <p:ext uri="{BB962C8B-B14F-4D97-AF65-F5344CB8AC3E}">
        <p14:creationId xmlns:p14="http://schemas.microsoft.com/office/powerpoint/2010/main" val="3894788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706" y="316542"/>
            <a:ext cx="10856422" cy="5940088"/>
          </a:xfrm>
          <a:prstGeom prst="rect">
            <a:avLst/>
          </a:prstGeom>
        </p:spPr>
        <p:txBody>
          <a:bodyPr wrap="square">
            <a:spAutoFit/>
          </a:bodyPr>
          <a:lstStyle/>
          <a:p>
            <a:endParaRPr lang="en-US" sz="2000" dirty="0"/>
          </a:p>
          <a:p>
            <a:pPr>
              <a:buFont typeface="Arial" panose="020B0604020202020204" pitchFamily="34" charset="0"/>
              <a:buChar char="•"/>
            </a:pPr>
            <a:r>
              <a:rPr lang="en-US" sz="2000" dirty="0"/>
              <a:t>Relevant to </a:t>
            </a:r>
            <a:r>
              <a:rPr lang="en-US" sz="2000" dirty="0">
                <a:hlinkClick r:id="rId2"/>
              </a:rPr>
              <a:t>Undergraduate</a:t>
            </a:r>
            <a:endParaRPr lang="en-US" sz="2000" dirty="0"/>
          </a:p>
          <a:p>
            <a:pPr>
              <a:buFont typeface="Arial" panose="020B0604020202020204" pitchFamily="34" charset="0"/>
              <a:buChar char="•"/>
            </a:pPr>
            <a:r>
              <a:rPr lang="en-US" sz="2000" dirty="0">
                <a:hlinkClick r:id="rId3"/>
              </a:rPr>
              <a:t>16-18 Choices</a:t>
            </a:r>
            <a:endParaRPr lang="en-US" sz="2000" dirty="0"/>
          </a:p>
          <a:p>
            <a:r>
              <a:rPr lang="en-US" sz="2000" dirty="0"/>
              <a:t>Apprenticeships are ideal if you have a clear idea of the career you’d like to pursue, and you’re willing to commit to work and study. Unlike in school, at college or on a traditional degree course, the majority of your learning will be through on-the-job training in your place of work.</a:t>
            </a:r>
          </a:p>
          <a:p>
            <a:r>
              <a:rPr lang="en-US" sz="2000" b="1" dirty="0"/>
              <a:t>To be considered for an apprenticeship </a:t>
            </a:r>
            <a:r>
              <a:rPr lang="en-US" sz="2000" b="1" dirty="0" err="1"/>
              <a:t>programme</a:t>
            </a:r>
            <a:r>
              <a:rPr lang="en-US" sz="2000" b="1" dirty="0"/>
              <a:t> in England​, you need to be</a:t>
            </a:r>
            <a:r>
              <a:rPr lang="en-US" sz="2000" dirty="0"/>
              <a:t>:</a:t>
            </a:r>
          </a:p>
          <a:p>
            <a:pPr>
              <a:buFont typeface="Arial" panose="020B0604020202020204" pitchFamily="34" charset="0"/>
              <a:buChar char="•"/>
            </a:pPr>
            <a:r>
              <a:rPr lang="en-US" sz="2000" dirty="0"/>
              <a:t>aged 16 or over</a:t>
            </a:r>
          </a:p>
          <a:p>
            <a:pPr>
              <a:buFont typeface="Arial" panose="020B0604020202020204" pitchFamily="34" charset="0"/>
              <a:buChar char="•"/>
            </a:pPr>
            <a:r>
              <a:rPr lang="en-US" sz="2000" dirty="0"/>
              <a:t>living in England</a:t>
            </a:r>
          </a:p>
          <a:p>
            <a:pPr>
              <a:buFont typeface="Arial" panose="020B0604020202020204" pitchFamily="34" charset="0"/>
              <a:buChar char="•"/>
            </a:pPr>
            <a:r>
              <a:rPr lang="en-US" sz="2000" dirty="0"/>
              <a:t>not in full-time education</a:t>
            </a:r>
          </a:p>
          <a:p>
            <a:r>
              <a:rPr lang="en-US" sz="2000" b="1" dirty="0"/>
              <a:t>Apprenticeships would suit someone who</a:t>
            </a:r>
            <a:r>
              <a:rPr lang="en-US" sz="2000" dirty="0"/>
              <a:t>:</a:t>
            </a:r>
          </a:p>
          <a:p>
            <a:pPr>
              <a:buFont typeface="Arial" panose="020B0604020202020204" pitchFamily="34" charset="0"/>
              <a:buChar char="•"/>
            </a:pPr>
            <a:r>
              <a:rPr lang="en-US" sz="2000" dirty="0"/>
              <a:t>has a clear idea of the type of career they wish to pursue</a:t>
            </a:r>
          </a:p>
          <a:p>
            <a:pPr>
              <a:buFont typeface="Arial" panose="020B0604020202020204" pitchFamily="34" charset="0"/>
              <a:buChar char="•"/>
            </a:pPr>
            <a:r>
              <a:rPr lang="en-US" sz="2000" dirty="0"/>
              <a:t>is willing to commit to work and study, but would prefer a more practical and work-related approach to learning</a:t>
            </a:r>
          </a:p>
          <a:p>
            <a:pPr>
              <a:buFont typeface="Arial" panose="020B0604020202020204" pitchFamily="34" charset="0"/>
              <a:buChar char="•"/>
            </a:pPr>
            <a:r>
              <a:rPr lang="en-US" sz="2000" dirty="0"/>
              <a:t>is ready to start work with an employer, and be based in the workplace most of the time</a:t>
            </a:r>
          </a:p>
          <a:p>
            <a:pPr>
              <a:buFont typeface="Arial" panose="020B0604020202020204" pitchFamily="34" charset="0"/>
              <a:buChar char="•"/>
            </a:pPr>
            <a:r>
              <a:rPr lang="en-US" sz="2000" dirty="0"/>
              <a:t>is well </a:t>
            </a:r>
            <a:r>
              <a:rPr lang="en-US" sz="2000" dirty="0" err="1"/>
              <a:t>organised</a:t>
            </a:r>
            <a:r>
              <a:rPr lang="en-US" sz="2000" dirty="0"/>
              <a:t> and able to cope with the competing demands of work and academic study at the same time</a:t>
            </a:r>
          </a:p>
          <a:p>
            <a:pPr>
              <a:buFont typeface="Arial" panose="020B0604020202020204" pitchFamily="34" charset="0"/>
              <a:buChar char="•"/>
            </a:pPr>
            <a:r>
              <a:rPr lang="en-US" sz="2000" dirty="0"/>
              <a:t>is ready to be assessed through a mix of assignments and written work, including essays, reports, practical exercises, end tests, and exams</a:t>
            </a:r>
          </a:p>
        </p:txBody>
      </p:sp>
    </p:spTree>
    <p:extLst>
      <p:ext uri="{BB962C8B-B14F-4D97-AF65-F5344CB8AC3E}">
        <p14:creationId xmlns:p14="http://schemas.microsoft.com/office/powerpoint/2010/main" val="11608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0713" y="1026778"/>
            <a:ext cx="6096000" cy="4524315"/>
          </a:xfrm>
          <a:prstGeom prst="rect">
            <a:avLst/>
          </a:prstGeom>
        </p:spPr>
        <p:txBody>
          <a:bodyPr>
            <a:spAutoFit/>
          </a:bodyPr>
          <a:lstStyle/>
          <a:p>
            <a:pPr marL="285750" indent="-285750">
              <a:buFont typeface="Arial" panose="020B0604020202020204" pitchFamily="34" charset="0"/>
              <a:buChar char="•"/>
            </a:pPr>
            <a:r>
              <a:rPr lang="en-GB" sz="2400" dirty="0"/>
              <a:t>What is an Apprenticeship</a:t>
            </a:r>
          </a:p>
          <a:p>
            <a:endParaRPr lang="en-GB" sz="2400" dirty="0"/>
          </a:p>
          <a:p>
            <a:pPr marL="285750" indent="-285750">
              <a:buFont typeface="Arial" panose="020B0604020202020204" pitchFamily="34" charset="0"/>
              <a:buChar char="•"/>
            </a:pPr>
            <a:r>
              <a:rPr lang="en-GB" sz="2400" dirty="0"/>
              <a:t>How you will study</a:t>
            </a:r>
          </a:p>
          <a:p>
            <a:endParaRPr lang="en-GB" sz="2400" dirty="0"/>
          </a:p>
          <a:p>
            <a:pPr marL="285750" indent="-285750">
              <a:buFont typeface="Arial" panose="020B0604020202020204" pitchFamily="34" charset="0"/>
              <a:buChar char="•"/>
            </a:pPr>
            <a:r>
              <a:rPr lang="en-GB" sz="2400" dirty="0"/>
              <a:t>What you will study</a:t>
            </a:r>
          </a:p>
          <a:p>
            <a:endParaRPr lang="en-GB" sz="2400" dirty="0"/>
          </a:p>
          <a:p>
            <a:pPr marL="285750" indent="-285750">
              <a:buFont typeface="Arial" panose="020B0604020202020204" pitchFamily="34" charset="0"/>
              <a:buChar char="•"/>
            </a:pPr>
            <a:r>
              <a:rPr lang="en-GB" sz="2400" dirty="0"/>
              <a:t>What sort of Apprenticeships available</a:t>
            </a:r>
          </a:p>
          <a:p>
            <a:endParaRPr lang="en-GB" sz="2400" dirty="0"/>
          </a:p>
          <a:p>
            <a:pPr marL="285750" indent="-285750">
              <a:buFont typeface="Arial" panose="020B0604020202020204" pitchFamily="34" charset="0"/>
              <a:buChar char="•"/>
            </a:pPr>
            <a:r>
              <a:rPr lang="en-GB" sz="2400" dirty="0"/>
              <a:t>How different levels of Apprenticeships work and which ones  you should apply for</a:t>
            </a:r>
          </a:p>
          <a:p>
            <a:endParaRPr lang="en-GB" sz="2400" dirty="0"/>
          </a:p>
          <a:p>
            <a:pPr marL="285750" indent="-285750">
              <a:buFont typeface="Arial" panose="020B0604020202020204" pitchFamily="34" charset="0"/>
              <a:buChar char="•"/>
            </a:pPr>
            <a:r>
              <a:rPr lang="en-GB" sz="2400" dirty="0"/>
              <a:t>Entry requirements</a:t>
            </a:r>
          </a:p>
        </p:txBody>
      </p:sp>
    </p:spTree>
    <p:extLst>
      <p:ext uri="{BB962C8B-B14F-4D97-AF65-F5344CB8AC3E}">
        <p14:creationId xmlns:p14="http://schemas.microsoft.com/office/powerpoint/2010/main" val="147736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40643" y="1328766"/>
            <a:ext cx="5510283" cy="5266062"/>
          </a:xfrm>
        </p:spPr>
        <p:txBody>
          <a:bodyPr>
            <a:normAutofit fontScale="77500" lnSpcReduction="20000"/>
          </a:bodyPr>
          <a:lstStyle/>
          <a:p>
            <a:r>
              <a:rPr lang="en-US" sz="2400" dirty="0" smtClean="0"/>
              <a:t>An </a:t>
            </a:r>
            <a:r>
              <a:rPr lang="en-US" sz="2400" dirty="0"/>
              <a:t>apprenticeship is a real job, with hands-on experience, a salary and the chance to train and gain qualifications while you work</a:t>
            </a:r>
            <a:r>
              <a:rPr lang="en-US" sz="2400" dirty="0" smtClean="0"/>
              <a:t>.</a:t>
            </a:r>
          </a:p>
          <a:p>
            <a:endParaRPr lang="en-US" sz="2400" dirty="0"/>
          </a:p>
          <a:p>
            <a:r>
              <a:rPr lang="en-US" sz="2400" dirty="0"/>
              <a:t> You are treated just like all other employees, with a contract  </a:t>
            </a:r>
            <a:r>
              <a:rPr lang="en-US" sz="2400" dirty="0" smtClean="0"/>
              <a:t>of </a:t>
            </a:r>
            <a:r>
              <a:rPr lang="en-US" sz="2400" dirty="0"/>
              <a:t>employment, a salary and holiday leave. </a:t>
            </a:r>
            <a:endParaRPr lang="en-US" sz="2400" dirty="0" smtClean="0"/>
          </a:p>
          <a:p>
            <a:endParaRPr lang="en-US" sz="2400" dirty="0"/>
          </a:p>
          <a:p>
            <a:r>
              <a:rPr lang="en-US" sz="2400" dirty="0"/>
              <a:t>You are given real responsibilities. </a:t>
            </a:r>
            <a:endParaRPr lang="en-US" sz="2400" dirty="0" smtClean="0"/>
          </a:p>
          <a:p>
            <a:endParaRPr lang="en-US" sz="2400" dirty="0"/>
          </a:p>
          <a:p>
            <a:r>
              <a:rPr lang="en-US" sz="2400" dirty="0"/>
              <a:t>You will spend at least 20% (equivalent to 1 day a week)    of your time completing off-the-job training, often at a college, university or with an independent training provider</a:t>
            </a:r>
            <a:r>
              <a:rPr lang="en-US" sz="2400" dirty="0" smtClean="0"/>
              <a:t>.</a:t>
            </a:r>
          </a:p>
          <a:p>
            <a:r>
              <a:rPr lang="en-US" sz="2400" dirty="0" smtClean="0"/>
              <a:t> </a:t>
            </a:r>
            <a:endParaRPr lang="en-US" sz="2400" dirty="0"/>
          </a:p>
          <a:p>
            <a:r>
              <a:rPr lang="en-US" sz="2400" dirty="0"/>
              <a:t>You will train to be fully competent in your chosen occupation.</a:t>
            </a:r>
            <a:endParaRPr lang="en-GB" sz="2400" dirty="0"/>
          </a:p>
          <a:p>
            <a:endParaRPr lang="en-GB" dirty="0"/>
          </a:p>
        </p:txBody>
      </p:sp>
      <p:sp>
        <p:nvSpPr>
          <p:cNvPr id="6" name="Content Placeholder 2"/>
          <p:cNvSpPr>
            <a:spLocks noGrp="1"/>
          </p:cNvSpPr>
          <p:nvPr>
            <p:ph sz="half" idx="1"/>
          </p:nvPr>
        </p:nvSpPr>
        <p:spPr>
          <a:xfrm>
            <a:off x="2064226" y="0"/>
            <a:ext cx="8226186" cy="1328766"/>
          </a:xfrm>
        </p:spPr>
        <p:txBody>
          <a:bodyPr>
            <a:normAutofit/>
          </a:bodyPr>
          <a:lstStyle/>
          <a:p>
            <a:pPr marL="0" indent="0" algn="ctr">
              <a:buNone/>
            </a:pPr>
            <a:r>
              <a:rPr lang="en-US" sz="4000" b="1" u="sng" dirty="0"/>
              <a:t>What is an apprenticeship? </a:t>
            </a: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411" y="3897504"/>
            <a:ext cx="2505075" cy="1828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411" y="1555844"/>
            <a:ext cx="2397836" cy="1765679"/>
          </a:xfrm>
          <a:prstGeom prst="rect">
            <a:avLst/>
          </a:prstGeom>
        </p:spPr>
      </p:pic>
    </p:spTree>
    <p:extLst>
      <p:ext uri="{BB962C8B-B14F-4D97-AF65-F5344CB8AC3E}">
        <p14:creationId xmlns:p14="http://schemas.microsoft.com/office/powerpoint/2010/main" val="416340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2" y="363558"/>
            <a:ext cx="4995334" cy="5266062"/>
          </a:xfrm>
        </p:spPr>
        <p:txBody>
          <a:bodyPr>
            <a:normAutofit/>
          </a:bodyPr>
          <a:lstStyle/>
          <a:p>
            <a:pPr marL="0" indent="0" algn="ctr">
              <a:buNone/>
            </a:pPr>
            <a:r>
              <a:rPr lang="en-US" b="1" u="sng" dirty="0"/>
              <a:t>What is an apprenticeship? </a:t>
            </a:r>
          </a:p>
          <a:p>
            <a:r>
              <a:rPr lang="en-US" dirty="0"/>
              <a:t>An apprenticeship is a real job, with hands-on experience, a salary and the chance to train and gain qualifications while you work.</a:t>
            </a:r>
          </a:p>
          <a:p>
            <a:r>
              <a:rPr lang="en-US" dirty="0"/>
              <a:t> You are treated just like all other employees, with a contract    of employment, a salary and holiday leave. </a:t>
            </a:r>
          </a:p>
          <a:p>
            <a:r>
              <a:rPr lang="en-US" dirty="0"/>
              <a:t>You are given real responsibilities. </a:t>
            </a:r>
          </a:p>
          <a:p>
            <a:r>
              <a:rPr lang="en-US" dirty="0"/>
              <a:t>You will spend at least 20% (equivalent to 1 day a week)    of your time completing off-the-job training, often at a college, university or with an independent training provider. </a:t>
            </a:r>
          </a:p>
          <a:p>
            <a:r>
              <a:rPr lang="en-US" dirty="0"/>
              <a:t>You will train to be fully competent in your chosen occupation.</a:t>
            </a:r>
            <a:endParaRPr lang="en-GB" dirty="0"/>
          </a:p>
          <a:p>
            <a:endParaRPr lang="en-GB" dirty="0"/>
          </a:p>
        </p:txBody>
      </p:sp>
      <p:sp>
        <p:nvSpPr>
          <p:cNvPr id="4" name="Content Placeholder 3"/>
          <p:cNvSpPr>
            <a:spLocks noGrp="1"/>
          </p:cNvSpPr>
          <p:nvPr>
            <p:ph sz="half" idx="2"/>
          </p:nvPr>
        </p:nvSpPr>
        <p:spPr>
          <a:xfrm>
            <a:off x="5821895" y="473726"/>
            <a:ext cx="4995332" cy="4869455"/>
          </a:xfrm>
        </p:spPr>
        <p:txBody>
          <a:bodyPr>
            <a:normAutofit/>
          </a:bodyPr>
          <a:lstStyle/>
          <a:p>
            <a:pPr marL="0" indent="0" algn="ctr">
              <a:buNone/>
            </a:pPr>
            <a:r>
              <a:rPr lang="en-US" b="1" u="sng" dirty="0"/>
              <a:t>How will I study as an apprentice? </a:t>
            </a:r>
          </a:p>
          <a:p>
            <a:r>
              <a:rPr lang="en-US" dirty="0"/>
              <a:t>In apprenticeships, this is called ‘off-the-job training’ and should equate to 20% of your time. </a:t>
            </a:r>
          </a:p>
          <a:p>
            <a:r>
              <a:rPr lang="en-US" dirty="0"/>
              <a:t>Your off-the-job training will be  completed within your paid hours and will fit around the job commitment and needs of the business. </a:t>
            </a:r>
          </a:p>
          <a:p>
            <a:r>
              <a:rPr lang="en-US" dirty="0"/>
              <a:t>There are different ways that off-the-job training can be delivered. It could include: • Once a week (day release) • In blocks of a week or more at scheduled times   (e.g. a week in September) • Studying online • A combination of the above </a:t>
            </a:r>
          </a:p>
          <a:p>
            <a:r>
              <a:rPr lang="en-US" dirty="0"/>
              <a:t>Your employer will select the apprenticeship training provider that will support you with your </a:t>
            </a:r>
            <a:r>
              <a:rPr lang="en-US" dirty="0" err="1"/>
              <a:t>programme</a:t>
            </a:r>
            <a:r>
              <a:rPr lang="en-US" dirty="0"/>
              <a:t>. </a:t>
            </a:r>
            <a:endParaRPr lang="en-GB" dirty="0"/>
          </a:p>
          <a:p>
            <a:endParaRPr lang="en-GB" dirty="0"/>
          </a:p>
        </p:txBody>
      </p:sp>
      <p:sp>
        <p:nvSpPr>
          <p:cNvPr id="7" name="TextBox 6"/>
          <p:cNvSpPr txBox="1"/>
          <p:nvPr/>
        </p:nvSpPr>
        <p:spPr>
          <a:xfrm>
            <a:off x="2269475" y="5255046"/>
            <a:ext cx="7752203" cy="1477328"/>
          </a:xfrm>
          <a:prstGeom prst="rect">
            <a:avLst/>
          </a:prstGeom>
          <a:noFill/>
        </p:spPr>
        <p:txBody>
          <a:bodyPr wrap="square" rtlCol="0">
            <a:spAutoFit/>
          </a:bodyPr>
          <a:lstStyle/>
          <a:p>
            <a:pPr marL="342900" indent="-342900">
              <a:buAutoNum type="alphaUcPeriod" startAt="17"/>
            </a:pPr>
            <a:r>
              <a:rPr lang="en-US" b="1" i="1" dirty="0"/>
              <a:t>Can I apply for apprenticeships and also apply for full-time university at the same time to keep my options open?</a:t>
            </a:r>
          </a:p>
          <a:p>
            <a:r>
              <a:rPr lang="en-US" b="1" i="1" dirty="0"/>
              <a:t>A.  Yes. Apprenticeship opportunities are advertised all year round and many </a:t>
            </a:r>
            <a:r>
              <a:rPr lang="en-US" b="1" i="1" dirty="0" smtClean="0"/>
              <a:t>      employers </a:t>
            </a:r>
            <a:r>
              <a:rPr lang="en-US" b="1" i="1" dirty="0"/>
              <a:t>will advertise up to one year in advance of when they need their    apprentice to start.</a:t>
            </a:r>
            <a:endParaRPr lang="en-GB" b="1" i="1" dirty="0"/>
          </a:p>
        </p:txBody>
      </p:sp>
    </p:spTree>
    <p:extLst>
      <p:ext uri="{BB962C8B-B14F-4D97-AF65-F5344CB8AC3E}">
        <p14:creationId xmlns:p14="http://schemas.microsoft.com/office/powerpoint/2010/main" val="348882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2" y="363558"/>
            <a:ext cx="4995334" cy="5266062"/>
          </a:xfrm>
        </p:spPr>
        <p:txBody>
          <a:bodyPr>
            <a:normAutofit/>
          </a:bodyPr>
          <a:lstStyle/>
          <a:p>
            <a:pPr marL="0" indent="0" algn="ctr">
              <a:buNone/>
            </a:pPr>
            <a:r>
              <a:rPr lang="en-US" b="1" u="sng" dirty="0"/>
              <a:t>What is an apprenticeship? </a:t>
            </a:r>
          </a:p>
          <a:p>
            <a:r>
              <a:rPr lang="en-US" dirty="0"/>
              <a:t>An apprenticeship is a real job, with hands-on experience, a salary and the chance to train and gain qualifications while you work.</a:t>
            </a:r>
          </a:p>
          <a:p>
            <a:r>
              <a:rPr lang="en-US" dirty="0"/>
              <a:t> You are treated just like all other employees, with a contract    of employment, a salary and holiday leave. </a:t>
            </a:r>
          </a:p>
          <a:p>
            <a:r>
              <a:rPr lang="en-US" dirty="0"/>
              <a:t>You are given real responsibilities. </a:t>
            </a:r>
          </a:p>
          <a:p>
            <a:r>
              <a:rPr lang="en-US" dirty="0"/>
              <a:t>You will spend at least 20% (equivalent to 1 day a week)    of your time completing off-the-job training, often at a college, university or with an independent training provider. </a:t>
            </a:r>
          </a:p>
          <a:p>
            <a:r>
              <a:rPr lang="en-US" dirty="0"/>
              <a:t>You will train to be fully competent in your chosen occupation.</a:t>
            </a:r>
            <a:endParaRPr lang="en-GB" dirty="0"/>
          </a:p>
          <a:p>
            <a:endParaRPr lang="en-GB" dirty="0"/>
          </a:p>
        </p:txBody>
      </p:sp>
      <p:sp>
        <p:nvSpPr>
          <p:cNvPr id="4" name="Content Placeholder 3"/>
          <p:cNvSpPr>
            <a:spLocks noGrp="1"/>
          </p:cNvSpPr>
          <p:nvPr>
            <p:ph sz="half" idx="2"/>
          </p:nvPr>
        </p:nvSpPr>
        <p:spPr>
          <a:xfrm>
            <a:off x="5821895" y="473726"/>
            <a:ext cx="4995332" cy="4869455"/>
          </a:xfrm>
        </p:spPr>
        <p:txBody>
          <a:bodyPr>
            <a:normAutofit/>
          </a:bodyPr>
          <a:lstStyle/>
          <a:p>
            <a:pPr marL="0" indent="0" algn="ctr">
              <a:buNone/>
            </a:pPr>
            <a:r>
              <a:rPr lang="en-US" b="1" u="sng" dirty="0"/>
              <a:t>How will I study as an apprentice? </a:t>
            </a:r>
          </a:p>
          <a:p>
            <a:r>
              <a:rPr lang="en-US" dirty="0"/>
              <a:t>In apprenticeships, this is called ‘off-the-job training’ and should equate to 20% of your time. </a:t>
            </a:r>
          </a:p>
          <a:p>
            <a:r>
              <a:rPr lang="en-US" dirty="0"/>
              <a:t>Your off-the-job training will be  completed within your paid hours and will fit around the job commitment and needs of the business. </a:t>
            </a:r>
          </a:p>
          <a:p>
            <a:r>
              <a:rPr lang="en-US" dirty="0"/>
              <a:t>There are different ways that off-the-job training can be delivered. It could include: • Once a week (day release) • In blocks of a week or more at scheduled times   (e.g. a week in September) • Studying online • A combination of the above </a:t>
            </a:r>
          </a:p>
          <a:p>
            <a:r>
              <a:rPr lang="en-US" dirty="0"/>
              <a:t>Your employer will select the apprenticeship training provider that will support you with your </a:t>
            </a:r>
            <a:r>
              <a:rPr lang="en-US" dirty="0" err="1"/>
              <a:t>programme</a:t>
            </a:r>
            <a:r>
              <a:rPr lang="en-US" dirty="0"/>
              <a:t>. </a:t>
            </a:r>
            <a:endParaRPr lang="en-GB" dirty="0"/>
          </a:p>
          <a:p>
            <a:endParaRPr lang="en-GB" dirty="0"/>
          </a:p>
        </p:txBody>
      </p:sp>
      <p:sp>
        <p:nvSpPr>
          <p:cNvPr id="7" name="TextBox 6"/>
          <p:cNvSpPr txBox="1"/>
          <p:nvPr/>
        </p:nvSpPr>
        <p:spPr>
          <a:xfrm>
            <a:off x="2269475" y="5255046"/>
            <a:ext cx="7752203" cy="1477328"/>
          </a:xfrm>
          <a:prstGeom prst="rect">
            <a:avLst/>
          </a:prstGeom>
          <a:noFill/>
        </p:spPr>
        <p:txBody>
          <a:bodyPr wrap="square" rtlCol="0">
            <a:spAutoFit/>
          </a:bodyPr>
          <a:lstStyle/>
          <a:p>
            <a:pPr marL="342900" indent="-342900">
              <a:buAutoNum type="alphaUcPeriod" startAt="17"/>
            </a:pPr>
            <a:r>
              <a:rPr lang="en-US" b="1" i="1" dirty="0"/>
              <a:t>Can I apply for apprenticeships and also apply for full-time university at the same time to keep my options open?</a:t>
            </a:r>
          </a:p>
          <a:p>
            <a:r>
              <a:rPr lang="en-US" b="1" i="1" dirty="0"/>
              <a:t>A.  Yes. Apprenticeship opportunities are advertised all year round and many </a:t>
            </a:r>
            <a:r>
              <a:rPr lang="en-US" b="1" i="1" dirty="0" smtClean="0"/>
              <a:t>      employers </a:t>
            </a:r>
            <a:r>
              <a:rPr lang="en-US" b="1" i="1" dirty="0"/>
              <a:t>will advertise up to one year in advance of when they need their    apprentice to start.</a:t>
            </a:r>
            <a:endParaRPr lang="en-GB" b="1" i="1" dirty="0"/>
          </a:p>
        </p:txBody>
      </p:sp>
    </p:spTree>
    <p:extLst>
      <p:ext uri="{BB962C8B-B14F-4D97-AF65-F5344CB8AC3E}">
        <p14:creationId xmlns:p14="http://schemas.microsoft.com/office/powerpoint/2010/main" val="305965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4447" y="489536"/>
            <a:ext cx="10683606" cy="4886696"/>
          </a:xfrm>
        </p:spPr>
        <p:txBody>
          <a:bodyPr>
            <a:noAutofit/>
          </a:bodyPr>
          <a:lstStyle/>
          <a:p>
            <a:pPr marL="0" indent="0" algn="ctr">
              <a:buNone/>
            </a:pPr>
            <a:r>
              <a:rPr lang="en-US" b="1" u="sng" dirty="0"/>
              <a:t>What will I study</a:t>
            </a:r>
            <a:r>
              <a:rPr lang="en-US" b="1" u="sng" dirty="0" smtClean="0"/>
              <a:t>?</a:t>
            </a:r>
          </a:p>
          <a:p>
            <a:r>
              <a:rPr lang="en-US" dirty="0" smtClean="0"/>
              <a:t> </a:t>
            </a:r>
            <a:r>
              <a:rPr lang="en-US" dirty="0"/>
              <a:t>Every apprenticeship will have a Standard, which outlines what the apprentice will learn and how their skills and knowledge will be assessed. The Standard is a short document (two or three pages) that has been created by different employers and industry experts. It sets out the Knowledge, Skills and </a:t>
            </a:r>
            <a:r>
              <a:rPr lang="en-US" dirty="0" smtClean="0"/>
              <a:t>behaviors </a:t>
            </a:r>
            <a:r>
              <a:rPr lang="en-US" dirty="0"/>
              <a:t>that they have agreed the apprentice will need to demonstrate to be assessed as ‘competent’ to perform that role at the appropriate level</a:t>
            </a:r>
            <a:r>
              <a:rPr lang="en-US" dirty="0" smtClean="0"/>
              <a:t>.</a:t>
            </a:r>
          </a:p>
          <a:p>
            <a:r>
              <a:rPr lang="en-US" dirty="0" smtClean="0"/>
              <a:t> </a:t>
            </a:r>
            <a:r>
              <a:rPr lang="en-US" dirty="0"/>
              <a:t>It will also set out the qualifications that you will achieve as part of your apprenticeship and will explain how the assessment process will work. </a:t>
            </a:r>
            <a:endParaRPr lang="en-US" dirty="0" smtClean="0"/>
          </a:p>
          <a:p>
            <a:r>
              <a:rPr lang="en-US" dirty="0" smtClean="0"/>
              <a:t>As </a:t>
            </a:r>
            <a:r>
              <a:rPr lang="en-US" dirty="0"/>
              <a:t>well as the formal off-the-job learning, it is important to remember that you will also be gaining new skills every day as an apprentice, learning from the people that you work with who will help you to understand your role and the industry that you work in. You are constantly learning through an apprenticeship and will be applying your new knowledge and skills immediately in the job. </a:t>
            </a:r>
            <a:endParaRPr lang="en-GB" dirty="0"/>
          </a:p>
        </p:txBody>
      </p:sp>
    </p:spTree>
    <p:extLst>
      <p:ext uri="{BB962C8B-B14F-4D97-AF65-F5344CB8AC3E}">
        <p14:creationId xmlns:p14="http://schemas.microsoft.com/office/powerpoint/2010/main" val="229557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48260" y="88136"/>
            <a:ext cx="5816906" cy="6521984"/>
          </a:xfrm>
          <a:prstGeom prst="rect">
            <a:avLst/>
          </a:prstGeom>
        </p:spPr>
      </p:pic>
      <p:sp>
        <p:nvSpPr>
          <p:cNvPr id="3" name="TextBox 2"/>
          <p:cNvSpPr txBox="1"/>
          <p:nvPr/>
        </p:nvSpPr>
        <p:spPr>
          <a:xfrm>
            <a:off x="633470" y="88136"/>
            <a:ext cx="5067759" cy="4524315"/>
          </a:xfrm>
          <a:prstGeom prst="rect">
            <a:avLst/>
          </a:prstGeom>
          <a:noFill/>
        </p:spPr>
        <p:txBody>
          <a:bodyPr wrap="square" rtlCol="0">
            <a:spAutoFit/>
          </a:bodyPr>
          <a:lstStyle/>
          <a:p>
            <a:pPr algn="ctr"/>
            <a:r>
              <a:rPr lang="en-US" b="1" u="sng" dirty="0"/>
              <a:t>Which apprenticeships are available? </a:t>
            </a:r>
          </a:p>
          <a:p>
            <a:r>
              <a:rPr lang="en-US" dirty="0"/>
              <a:t>There are thousands of apprenticeships in different job roles and industries. Each apprenticeship will also have a ‘level’ attached to it. The four levels of apprenticeship </a:t>
            </a:r>
            <a:r>
              <a:rPr lang="en-US" dirty="0" smtClean="0"/>
              <a:t>can be found in the attached table</a:t>
            </a:r>
          </a:p>
          <a:p>
            <a:endParaRPr lang="en-US" dirty="0"/>
          </a:p>
          <a:p>
            <a:pPr algn="ctr"/>
            <a:r>
              <a:rPr lang="en-US" b="1" u="sng" dirty="0" smtClean="0"/>
              <a:t>How </a:t>
            </a:r>
            <a:r>
              <a:rPr lang="en-US" b="1" u="sng" dirty="0"/>
              <a:t>do the levels </a:t>
            </a:r>
            <a:r>
              <a:rPr lang="en-US" b="1" u="sng" dirty="0" smtClean="0"/>
              <a:t>work </a:t>
            </a:r>
            <a:r>
              <a:rPr lang="en-US" b="1" u="sng" dirty="0"/>
              <a:t>and which one should I do?</a:t>
            </a:r>
          </a:p>
          <a:p>
            <a:r>
              <a:rPr lang="en-US" dirty="0"/>
              <a:t> It will depend on the job role and your prior qualifications and experience as to which level you will need to start at. Try to keep your options open and explore everything. If you see a job title that you haven’t heard of before, being advertised at a different level to the one you had in mind, don’t dismiss it - have a quick read. You may be surprised at the range of opportunities that are available covering different levels and durations</a:t>
            </a:r>
            <a:endParaRPr lang="en-GB" dirty="0"/>
          </a:p>
        </p:txBody>
      </p:sp>
      <p:sp>
        <p:nvSpPr>
          <p:cNvPr id="4" name="TextBox 3"/>
          <p:cNvSpPr txBox="1"/>
          <p:nvPr/>
        </p:nvSpPr>
        <p:spPr>
          <a:xfrm>
            <a:off x="0" y="5253006"/>
            <a:ext cx="6048260" cy="1477328"/>
          </a:xfrm>
          <a:prstGeom prst="rect">
            <a:avLst/>
          </a:prstGeom>
          <a:noFill/>
        </p:spPr>
        <p:txBody>
          <a:bodyPr wrap="square" rtlCol="0">
            <a:spAutoFit/>
          </a:bodyPr>
          <a:lstStyle/>
          <a:p>
            <a:pPr marL="342900" indent="-342900">
              <a:buAutoNum type="alphaUcPeriod" startAt="17"/>
            </a:pPr>
            <a:r>
              <a:rPr lang="en-US" b="1" i="1" dirty="0"/>
              <a:t>If I have completed A-Levels, should I just look at degree apprenticeships? </a:t>
            </a:r>
          </a:p>
          <a:p>
            <a:r>
              <a:rPr lang="en-US" b="1" i="1" dirty="0"/>
              <a:t>A.  No, you should look at ALL levels of apprenticeship. For example, some employers will need you to complete an advanced apprenticeship first.</a:t>
            </a:r>
            <a:endParaRPr lang="en-GB" b="1" i="1" dirty="0"/>
          </a:p>
        </p:txBody>
      </p:sp>
    </p:spTree>
    <p:extLst>
      <p:ext uri="{BB962C8B-B14F-4D97-AF65-F5344CB8AC3E}">
        <p14:creationId xmlns:p14="http://schemas.microsoft.com/office/powerpoint/2010/main" val="147483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2" y="319489"/>
            <a:ext cx="5692964" cy="5838939"/>
          </a:xfrm>
        </p:spPr>
        <p:txBody>
          <a:bodyPr>
            <a:normAutofit fontScale="92500" lnSpcReduction="20000"/>
          </a:bodyPr>
          <a:lstStyle/>
          <a:p>
            <a:pPr marL="457200" lvl="1" indent="0" algn="ctr">
              <a:buNone/>
            </a:pPr>
            <a:r>
              <a:rPr lang="en-US" b="1" u="sng" dirty="0"/>
              <a:t>Who can do an apprenticeship? </a:t>
            </a:r>
            <a:endParaRPr lang="en-US" b="1" u="sng" dirty="0" smtClean="0"/>
          </a:p>
          <a:p>
            <a:pPr lvl="1"/>
            <a:r>
              <a:rPr lang="en-US" dirty="0" smtClean="0"/>
              <a:t>Anybody </a:t>
            </a:r>
            <a:r>
              <a:rPr lang="en-US" dirty="0"/>
              <a:t>can do an apprenticeship, as long as you are 16 or over, living in England and not in full-time education. How long does an apprenticeship take</a:t>
            </a:r>
            <a:r>
              <a:rPr lang="en-US" dirty="0" smtClean="0"/>
              <a:t>?</a:t>
            </a:r>
          </a:p>
          <a:p>
            <a:pPr lvl="1"/>
            <a:r>
              <a:rPr lang="en-US" dirty="0" smtClean="0"/>
              <a:t> </a:t>
            </a:r>
            <a:r>
              <a:rPr lang="en-US" dirty="0"/>
              <a:t>It usually takes between 1 and 4 years to complete an apprenticeship, depending on which level you do. As a minimum, an apprenticeship must last for 12 months. </a:t>
            </a:r>
            <a:endParaRPr lang="en-US" dirty="0" smtClean="0"/>
          </a:p>
          <a:p>
            <a:pPr lvl="1"/>
            <a:r>
              <a:rPr lang="en-US" dirty="0" smtClean="0"/>
              <a:t>Some </a:t>
            </a:r>
            <a:r>
              <a:rPr lang="en-US" dirty="0"/>
              <a:t>apprenticeships, especially those at higher or degree level can last for between four to six years. This is because apprentices are balancing studying and working full-time at the same time, so it can take a bit longer to complete than the traditional route. </a:t>
            </a:r>
            <a:endParaRPr lang="en-US" dirty="0" smtClean="0"/>
          </a:p>
          <a:p>
            <a:pPr marL="457200" lvl="1" indent="0" algn="ctr">
              <a:buNone/>
            </a:pPr>
            <a:r>
              <a:rPr lang="en-US" b="1" u="sng" dirty="0" smtClean="0"/>
              <a:t>Who </a:t>
            </a:r>
            <a:r>
              <a:rPr lang="en-US" b="1" u="sng" dirty="0"/>
              <a:t>is the training provider? </a:t>
            </a:r>
            <a:endParaRPr lang="en-US" b="1" u="sng" dirty="0" smtClean="0"/>
          </a:p>
          <a:p>
            <a:pPr lvl="1"/>
            <a:r>
              <a:rPr lang="en-US" dirty="0" smtClean="0"/>
              <a:t>The </a:t>
            </a:r>
            <a:r>
              <a:rPr lang="en-US" dirty="0"/>
              <a:t>training provider provides the off-the-job training, but they also have a key role in assessing your progress towards achieving your apprenticeship and ensuring that you feel supported. </a:t>
            </a:r>
            <a:endParaRPr lang="en-US" dirty="0" smtClean="0"/>
          </a:p>
          <a:p>
            <a:pPr lvl="1"/>
            <a:r>
              <a:rPr lang="en-US" dirty="0"/>
              <a:t>T</a:t>
            </a:r>
            <a:r>
              <a:rPr lang="en-US" dirty="0" smtClean="0"/>
              <a:t>here </a:t>
            </a:r>
            <a:r>
              <a:rPr lang="en-US" dirty="0"/>
              <a:t>are lots of different </a:t>
            </a:r>
            <a:r>
              <a:rPr lang="en-US" dirty="0" err="1"/>
              <a:t>organisations</a:t>
            </a:r>
            <a:r>
              <a:rPr lang="en-US" dirty="0"/>
              <a:t> that are registered as training providers and could include: - Independent Training Providers - FE Colleges - universities - Employer </a:t>
            </a:r>
            <a:r>
              <a:rPr lang="en-US" dirty="0" smtClean="0"/>
              <a:t>providers. </a:t>
            </a:r>
            <a:endParaRPr lang="en-US" dirty="0" smtClean="0"/>
          </a:p>
          <a:p>
            <a:pPr lvl="1"/>
            <a:r>
              <a:rPr lang="en-US" dirty="0" smtClean="0"/>
              <a:t>Your </a:t>
            </a:r>
            <a:r>
              <a:rPr lang="en-US" dirty="0"/>
              <a:t>training provider will be a crucial link between you and your employer. They will help you to complete your </a:t>
            </a:r>
            <a:r>
              <a:rPr lang="en-US" dirty="0" err="1"/>
              <a:t>programme</a:t>
            </a:r>
            <a:r>
              <a:rPr lang="en-US" dirty="0"/>
              <a:t> and will also be able to support you if you have any concerns or </a:t>
            </a:r>
            <a:r>
              <a:rPr lang="en-US" dirty="0" smtClean="0"/>
              <a:t>worries.</a:t>
            </a:r>
            <a:endParaRPr lang="en-GB" dirty="0"/>
          </a:p>
        </p:txBody>
      </p:sp>
      <p:sp>
        <p:nvSpPr>
          <p:cNvPr id="4" name="Content Placeholder 3"/>
          <p:cNvSpPr>
            <a:spLocks noGrp="1"/>
          </p:cNvSpPr>
          <p:nvPr>
            <p:ph sz="half" idx="2"/>
          </p:nvPr>
        </p:nvSpPr>
        <p:spPr>
          <a:xfrm>
            <a:off x="6808424" y="1084447"/>
            <a:ext cx="4383376" cy="4368902"/>
          </a:xfrm>
        </p:spPr>
        <p:txBody>
          <a:bodyPr>
            <a:normAutofit fontScale="92500" lnSpcReduction="20000"/>
          </a:bodyPr>
          <a:lstStyle/>
          <a:p>
            <a:pPr marL="0" indent="0" algn="ctr">
              <a:buNone/>
            </a:pPr>
            <a:r>
              <a:rPr lang="en-US" b="1" u="sng" dirty="0"/>
              <a:t>How will I be assessed? </a:t>
            </a:r>
            <a:endParaRPr lang="en-US" b="1" u="sng" dirty="0" smtClean="0"/>
          </a:p>
          <a:p>
            <a:r>
              <a:rPr lang="en-US" dirty="0" smtClean="0"/>
              <a:t>All </a:t>
            </a:r>
            <a:r>
              <a:rPr lang="en-US" dirty="0"/>
              <a:t>apprentices go through a process called End Point Assessment (EPA), which is taken at the end of the apprenticeship</a:t>
            </a:r>
            <a:r>
              <a:rPr lang="en-US" dirty="0" smtClean="0"/>
              <a:t>.</a:t>
            </a:r>
          </a:p>
          <a:p>
            <a:r>
              <a:rPr lang="en-US" dirty="0" smtClean="0"/>
              <a:t> </a:t>
            </a:r>
            <a:r>
              <a:rPr lang="en-US" dirty="0"/>
              <a:t>It is different for each apprenticeship, but could include a presentation, an interview, a practical observation, an online assessment or  a different method. </a:t>
            </a:r>
            <a:endParaRPr lang="en-US" dirty="0" smtClean="0"/>
          </a:p>
          <a:p>
            <a:r>
              <a:rPr lang="en-US" dirty="0" smtClean="0"/>
              <a:t>The </a:t>
            </a:r>
            <a:r>
              <a:rPr lang="en-US" dirty="0"/>
              <a:t>EPA will test both your academic learning and occupational competence, which essentially means they will be looking for you to provide evidence and examples that demonstrate that you know how to perform your job.</a:t>
            </a:r>
            <a:endParaRPr lang="en-GB" dirty="0"/>
          </a:p>
        </p:txBody>
      </p:sp>
    </p:spTree>
    <p:extLst>
      <p:ext uri="{BB962C8B-B14F-4D97-AF65-F5344CB8AC3E}">
        <p14:creationId xmlns:p14="http://schemas.microsoft.com/office/powerpoint/2010/main" val="273684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3293" y="515388"/>
            <a:ext cx="4995334" cy="5275812"/>
          </a:xfrm>
        </p:spPr>
        <p:txBody>
          <a:bodyPr>
            <a:noAutofit/>
          </a:bodyPr>
          <a:lstStyle/>
          <a:p>
            <a:pPr marL="0" indent="0" algn="ctr">
              <a:buNone/>
            </a:pPr>
            <a:r>
              <a:rPr lang="en-US" b="1" u="sng" dirty="0"/>
              <a:t>Entry requirements </a:t>
            </a:r>
            <a:endParaRPr lang="en-US" b="1" u="sng" dirty="0" smtClean="0"/>
          </a:p>
          <a:p>
            <a:r>
              <a:rPr lang="en-US" dirty="0" smtClean="0"/>
              <a:t>Each </a:t>
            </a:r>
            <a:r>
              <a:rPr lang="en-US" dirty="0"/>
              <a:t>apprenticeship vacancy will specify the entry requirements and skills or qualities the employer is looking for. Entry requirements can vary between different employers. Some employers might ask for GCSEs, others will ask for A Levels and some will ask for no qualifications at all. </a:t>
            </a:r>
            <a:endParaRPr lang="en-US" dirty="0" smtClean="0"/>
          </a:p>
          <a:p>
            <a:r>
              <a:rPr lang="en-US" dirty="0" smtClean="0"/>
              <a:t>As </a:t>
            </a:r>
            <a:r>
              <a:rPr lang="en-US" dirty="0"/>
              <a:t>well as entry requirements, employers will be looking for how you will fit in with the </a:t>
            </a:r>
            <a:r>
              <a:rPr lang="en-US" dirty="0" err="1"/>
              <a:t>organisation</a:t>
            </a:r>
            <a:r>
              <a:rPr lang="en-US" dirty="0"/>
              <a:t> and for your passion and interest in working in that job role. It is important to pay close attention to each employer’s advice and guidance on applying for them, so that you can really stand out in the application process and ensure you meet their requirements.</a:t>
            </a:r>
            <a:endParaRPr lang="en-GB" dirty="0"/>
          </a:p>
        </p:txBody>
      </p:sp>
      <p:sp>
        <p:nvSpPr>
          <p:cNvPr id="4" name="Content Placeholder 3"/>
          <p:cNvSpPr>
            <a:spLocks noGrp="1"/>
          </p:cNvSpPr>
          <p:nvPr>
            <p:ph sz="half" idx="2"/>
          </p:nvPr>
        </p:nvSpPr>
        <p:spPr>
          <a:xfrm>
            <a:off x="5428211" y="2142067"/>
            <a:ext cx="6400800" cy="3649133"/>
          </a:xfrm>
        </p:spPr>
        <p:txBody>
          <a:bodyPr>
            <a:noAutofit/>
          </a:bodyPr>
          <a:lstStyle/>
          <a:p>
            <a:pPr marL="0" indent="0" algn="ctr">
              <a:buNone/>
            </a:pPr>
            <a:r>
              <a:rPr lang="en-US" b="1" u="sng" dirty="0"/>
              <a:t>What will I be paid? </a:t>
            </a:r>
            <a:endParaRPr lang="en-GB" b="1" u="sng" dirty="0" smtClean="0"/>
          </a:p>
          <a:p>
            <a:r>
              <a:rPr lang="en-US" dirty="0"/>
              <a:t>Those aged 16 — 19 in the first year of their apprenticeship receive at least the minimum apprenticeship wage of £3.50 per hour. Some employers pay significantly more than this rate, and there are examples of both higher and degree apprenticeship adverts offering salaries of between £16,000 and £24,000 per year</a:t>
            </a:r>
            <a:r>
              <a:rPr lang="en-US" dirty="0" smtClean="0"/>
              <a:t>.</a:t>
            </a:r>
          </a:p>
          <a:p>
            <a:r>
              <a:rPr lang="en-US" dirty="0" smtClean="0"/>
              <a:t>Many </a:t>
            </a:r>
            <a:r>
              <a:rPr lang="en-US" dirty="0"/>
              <a:t>employers advertise roles with a ‘competitive salary’. This could mean the salary and benefits will be in line with similar roles for other </a:t>
            </a:r>
            <a:r>
              <a:rPr lang="en-US" dirty="0" err="1"/>
              <a:t>organisations</a:t>
            </a:r>
            <a:r>
              <a:rPr lang="en-US" dirty="0"/>
              <a:t>, or that it depends on your current skills and experience. It’s important that you confirm the salary with the employer.</a:t>
            </a:r>
          </a:p>
          <a:p>
            <a:r>
              <a:rPr lang="en-US" b="1" dirty="0"/>
              <a:t>Other financial benefits: </a:t>
            </a:r>
            <a:r>
              <a:rPr lang="en-US" dirty="0"/>
              <a:t>Alongside the salary, some employers offer other benefits including a pension, access to a car, leisure facilities, or a relocation allowance if you have to move</a:t>
            </a:r>
            <a:r>
              <a:rPr lang="en-US" dirty="0" smtClean="0"/>
              <a:t>.</a:t>
            </a:r>
          </a:p>
          <a:p>
            <a:r>
              <a:rPr lang="en-US" dirty="0"/>
              <a:t>your employer and the government will meet the tuition fees of your apprenticeship (including degree apprenticeships). As an employee, you will be paid a salary by your employer. This means graduate apprentices can be debt-free.</a:t>
            </a:r>
          </a:p>
          <a:p>
            <a:endParaRPr lang="en-US" dirty="0"/>
          </a:p>
          <a:p>
            <a:pPr marL="0" indent="0" algn="ctr">
              <a:buNone/>
            </a:pPr>
            <a:endParaRPr lang="en-GB" b="1" u="sng" dirty="0"/>
          </a:p>
        </p:txBody>
      </p:sp>
    </p:spTree>
    <p:extLst>
      <p:ext uri="{BB962C8B-B14F-4D97-AF65-F5344CB8AC3E}">
        <p14:creationId xmlns:p14="http://schemas.microsoft.com/office/powerpoint/2010/main" val="1684191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144</TotalTime>
  <Words>1872</Words>
  <Application>Microsoft Office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LINKS TO FURTHER RESEARCH APPRENTICESHIPS</vt:lpstr>
      <vt:lpstr>PowerPoint Presentation</vt:lpstr>
    </vt:vector>
  </TitlesOfParts>
  <Company>Walsall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CBallinger</dc:creator>
  <cp:lastModifiedBy>jason cain</cp:lastModifiedBy>
  <cp:revision>22</cp:revision>
  <dcterms:created xsi:type="dcterms:W3CDTF">2020-07-01T10:32:45Z</dcterms:created>
  <dcterms:modified xsi:type="dcterms:W3CDTF">2021-01-21T11:18:18Z</dcterms:modified>
</cp:coreProperties>
</file>